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2" r:id="rId6"/>
    <p:sldId id="270" r:id="rId7"/>
    <p:sldId id="257" r:id="rId8"/>
    <p:sldId id="268" r:id="rId9"/>
    <p:sldId id="258" r:id="rId10"/>
    <p:sldId id="260" r:id="rId11"/>
    <p:sldId id="261" r:id="rId12"/>
    <p:sldId id="259" r:id="rId13"/>
    <p:sldId id="262" r:id="rId14"/>
    <p:sldId id="263" r:id="rId15"/>
    <p:sldId id="264" r:id="rId16"/>
    <p:sldId id="265" r:id="rId17"/>
    <p:sldId id="266" r:id="rId18"/>
    <p:sldId id="267" r:id="rId19"/>
    <p:sldId id="273" r:id="rId20"/>
    <p:sldId id="271"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CD5BE-1D50-4AE6-8E9D-38EF75D0DFC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B4BDE81-C259-4A03-8B65-41598215B0BE}">
      <dgm:prSet custT="1"/>
      <dgm:spPr/>
      <dgm:t>
        <a:bodyPr/>
        <a:lstStyle/>
        <a:p>
          <a:pPr algn="just"/>
          <a:r>
            <a:rPr lang="en-US" sz="1400" dirty="0"/>
            <a:t>Machine learning (ML) has been widely used for network intrusion detection. Early studies by </a:t>
          </a:r>
          <a:r>
            <a:rPr lang="en-US" sz="1400" dirty="0" err="1"/>
            <a:t>Gogoi</a:t>
          </a:r>
          <a:r>
            <a:rPr lang="en-US" sz="1400" dirty="0"/>
            <a:t> et al. (2013) and Panwar et al. (2014) used traditional algorithms like Naive Bayes and Decision Trees, achieving high detection rates on datasets like KDD CUP '99 and NSL-KDD.</a:t>
          </a:r>
        </a:p>
      </dgm:t>
    </dgm:pt>
    <dgm:pt modelId="{4760D1A7-DEBF-40CE-A4A1-3FE72D9F64FD}" type="parTrans" cxnId="{484A884A-E9D3-43CA-9041-B97B028FF8A4}">
      <dgm:prSet/>
      <dgm:spPr/>
      <dgm:t>
        <a:bodyPr/>
        <a:lstStyle/>
        <a:p>
          <a:endParaRPr lang="en-US"/>
        </a:p>
      </dgm:t>
    </dgm:pt>
    <dgm:pt modelId="{9097C89D-7B19-483E-887F-5C7E8C26C807}" type="sibTrans" cxnId="{484A884A-E9D3-43CA-9041-B97B028FF8A4}">
      <dgm:prSet/>
      <dgm:spPr/>
      <dgm:t>
        <a:bodyPr/>
        <a:lstStyle/>
        <a:p>
          <a:endParaRPr lang="en-US"/>
        </a:p>
      </dgm:t>
    </dgm:pt>
    <dgm:pt modelId="{2035C397-ECB4-4D45-9448-A6945DF504AE}">
      <dgm:prSet custT="1"/>
      <dgm:spPr/>
      <dgm:t>
        <a:bodyPr/>
        <a:lstStyle/>
        <a:p>
          <a:pPr algn="just"/>
          <a:r>
            <a:rPr lang="en-US" sz="1400" dirty="0"/>
            <a:t>Later, </a:t>
          </a:r>
          <a:r>
            <a:rPr lang="en-US" sz="1400" dirty="0" err="1"/>
            <a:t>Ambusaidi</a:t>
          </a:r>
          <a:r>
            <a:rPr lang="en-US" sz="1400" dirty="0"/>
            <a:t> et al. (2016) and Zhao et al. (2017) employed advanced techniques like Least Square Support Vector Machines (LSSVM), Deep Belief Networks, and Probabilistic Neural Networks, achieving over 99% accuracy on multiple datasets.</a:t>
          </a:r>
        </a:p>
      </dgm:t>
    </dgm:pt>
    <dgm:pt modelId="{8A38CDDA-6204-4741-B93C-7AF8BB886309}" type="parTrans" cxnId="{7FDC8EF8-4295-4A7D-8C81-408571A5F7BE}">
      <dgm:prSet/>
      <dgm:spPr/>
      <dgm:t>
        <a:bodyPr/>
        <a:lstStyle/>
        <a:p>
          <a:endParaRPr lang="en-US"/>
        </a:p>
      </dgm:t>
    </dgm:pt>
    <dgm:pt modelId="{AFC7C95E-08E7-4E9C-8603-D2082DD22063}" type="sibTrans" cxnId="{7FDC8EF8-4295-4A7D-8C81-408571A5F7BE}">
      <dgm:prSet/>
      <dgm:spPr/>
      <dgm:t>
        <a:bodyPr/>
        <a:lstStyle/>
        <a:p>
          <a:endParaRPr lang="en-US"/>
        </a:p>
      </dgm:t>
    </dgm:pt>
    <dgm:pt modelId="{E5044EF7-9691-461E-BDF3-7F21DBBE5C01}">
      <dgm:prSet custT="1"/>
      <dgm:spPr/>
      <dgm:t>
        <a:bodyPr/>
        <a:lstStyle/>
        <a:p>
          <a:pPr algn="just"/>
          <a:r>
            <a:rPr lang="en-US" sz="1400" dirty="0"/>
            <a:t>Yin et al. (2017) and Roy et al. (2017) compared various algorithms including J48, ANN, Random Forest, SVM, and RNN, with the latter achieving 99.99% accuracy using Deep Neural Networks and SVM.</a:t>
          </a:r>
        </a:p>
      </dgm:t>
    </dgm:pt>
    <dgm:pt modelId="{0F348494-29E6-4804-A701-DEA83C8F4AB5}" type="parTrans" cxnId="{150242A1-56DF-4966-802E-B4C501F575B7}">
      <dgm:prSet/>
      <dgm:spPr/>
      <dgm:t>
        <a:bodyPr/>
        <a:lstStyle/>
        <a:p>
          <a:endParaRPr lang="en-US"/>
        </a:p>
      </dgm:t>
    </dgm:pt>
    <dgm:pt modelId="{440B4D7E-C27F-4914-A362-FE2E953064BE}" type="sibTrans" cxnId="{150242A1-56DF-4966-802E-B4C501F575B7}">
      <dgm:prSet/>
      <dgm:spPr/>
      <dgm:t>
        <a:bodyPr/>
        <a:lstStyle/>
        <a:p>
          <a:endParaRPr lang="en-US"/>
        </a:p>
      </dgm:t>
    </dgm:pt>
    <dgm:pt modelId="{3DB6AB8A-0D5F-4B3C-9990-56027705A922}">
      <dgm:prSet custT="1"/>
      <dgm:spPr/>
      <dgm:t>
        <a:bodyPr/>
        <a:lstStyle/>
        <a:p>
          <a:pPr algn="just"/>
          <a:r>
            <a:rPr lang="en-US" sz="1400" dirty="0"/>
            <a:t>Recent works by Xu et al. (2018) and </a:t>
          </a:r>
          <a:r>
            <a:rPr lang="en-US" sz="1400" dirty="0" err="1"/>
            <a:t>Beluch</a:t>
          </a:r>
          <a:r>
            <a:rPr lang="en-US" sz="1400" dirty="0"/>
            <a:t> et al. (2018) demonstrated the effectiveness of GRU, LSTM, and ensemble methods like Random Forest on datasets like KDD CUP '99 and UNSW-NB15.</a:t>
          </a:r>
        </a:p>
      </dgm:t>
    </dgm:pt>
    <dgm:pt modelId="{76551E49-A7CE-4AC7-9D89-2E1EA9B95D64}" type="parTrans" cxnId="{5B0716F0-DDD1-4E1C-BA01-8F5372F6A08C}">
      <dgm:prSet/>
      <dgm:spPr/>
      <dgm:t>
        <a:bodyPr/>
        <a:lstStyle/>
        <a:p>
          <a:endParaRPr lang="en-US"/>
        </a:p>
      </dgm:t>
    </dgm:pt>
    <dgm:pt modelId="{B6707421-29B2-4129-B079-3C6548D1C0A0}" type="sibTrans" cxnId="{5B0716F0-DDD1-4E1C-BA01-8F5372F6A08C}">
      <dgm:prSet/>
      <dgm:spPr/>
      <dgm:t>
        <a:bodyPr/>
        <a:lstStyle/>
        <a:p>
          <a:endParaRPr lang="en-US"/>
        </a:p>
      </dgm:t>
    </dgm:pt>
    <dgm:pt modelId="{5D717EC8-D3EE-435E-94A0-304F94AFF289}">
      <dgm:prSet custT="1"/>
      <dgm:spPr/>
      <dgm:t>
        <a:bodyPr/>
        <a:lstStyle/>
        <a:p>
          <a:pPr algn="just"/>
          <a:r>
            <a:rPr lang="en-US" sz="1400" dirty="0"/>
            <a:t>Despite the potential of ML techniques in detecting network intrusions, challenges remain in handling evolving threats, big data, and imbalanced datasets. Current research aims to develop more robust, adaptive, and scalable ML-based intrusion detection systems.</a:t>
          </a:r>
        </a:p>
      </dgm:t>
    </dgm:pt>
    <dgm:pt modelId="{04D2BA52-B43B-4BA4-ACA9-7308E8424E6D}" type="parTrans" cxnId="{A35C2EE6-EC25-41F7-985F-E6D8B78377F2}">
      <dgm:prSet/>
      <dgm:spPr/>
      <dgm:t>
        <a:bodyPr/>
        <a:lstStyle/>
        <a:p>
          <a:endParaRPr lang="en-US"/>
        </a:p>
      </dgm:t>
    </dgm:pt>
    <dgm:pt modelId="{E7BAF95E-3F5D-472E-A68B-1313DAAF8E21}" type="sibTrans" cxnId="{A35C2EE6-EC25-41F7-985F-E6D8B78377F2}">
      <dgm:prSet/>
      <dgm:spPr/>
      <dgm:t>
        <a:bodyPr/>
        <a:lstStyle/>
        <a:p>
          <a:endParaRPr lang="en-US"/>
        </a:p>
      </dgm:t>
    </dgm:pt>
    <dgm:pt modelId="{57C87543-FE0C-4970-8A69-D75D8E17283A}" type="pres">
      <dgm:prSet presAssocID="{B79CD5BE-1D50-4AE6-8E9D-38EF75D0DFC9}" presName="linear" presStyleCnt="0">
        <dgm:presLayoutVars>
          <dgm:animLvl val="lvl"/>
          <dgm:resizeHandles val="exact"/>
        </dgm:presLayoutVars>
      </dgm:prSet>
      <dgm:spPr/>
    </dgm:pt>
    <dgm:pt modelId="{938BF40F-D1F9-4AC2-9FB3-AF1D67DB7B40}" type="pres">
      <dgm:prSet presAssocID="{6B4BDE81-C259-4A03-8B65-41598215B0BE}" presName="parentText" presStyleLbl="node1" presStyleIdx="0" presStyleCnt="5">
        <dgm:presLayoutVars>
          <dgm:chMax val="0"/>
          <dgm:bulletEnabled val="1"/>
        </dgm:presLayoutVars>
      </dgm:prSet>
      <dgm:spPr/>
    </dgm:pt>
    <dgm:pt modelId="{A92DDE56-A137-4589-B44E-204F96D487E9}" type="pres">
      <dgm:prSet presAssocID="{9097C89D-7B19-483E-887F-5C7E8C26C807}" presName="spacer" presStyleCnt="0"/>
      <dgm:spPr/>
    </dgm:pt>
    <dgm:pt modelId="{13096F00-7D45-4EE6-B00E-4F994800BF48}" type="pres">
      <dgm:prSet presAssocID="{2035C397-ECB4-4D45-9448-A6945DF504AE}" presName="parentText" presStyleLbl="node1" presStyleIdx="1" presStyleCnt="5">
        <dgm:presLayoutVars>
          <dgm:chMax val="0"/>
          <dgm:bulletEnabled val="1"/>
        </dgm:presLayoutVars>
      </dgm:prSet>
      <dgm:spPr/>
    </dgm:pt>
    <dgm:pt modelId="{C6E3FD07-5062-4E09-9902-B22C80C5ECB9}" type="pres">
      <dgm:prSet presAssocID="{AFC7C95E-08E7-4E9C-8603-D2082DD22063}" presName="spacer" presStyleCnt="0"/>
      <dgm:spPr/>
    </dgm:pt>
    <dgm:pt modelId="{ACE55391-6379-49BB-9BF5-58F386D07F99}" type="pres">
      <dgm:prSet presAssocID="{E5044EF7-9691-461E-BDF3-7F21DBBE5C01}" presName="parentText" presStyleLbl="node1" presStyleIdx="2" presStyleCnt="5">
        <dgm:presLayoutVars>
          <dgm:chMax val="0"/>
          <dgm:bulletEnabled val="1"/>
        </dgm:presLayoutVars>
      </dgm:prSet>
      <dgm:spPr/>
    </dgm:pt>
    <dgm:pt modelId="{030D369F-60F6-4915-8B24-CC9D24121C4D}" type="pres">
      <dgm:prSet presAssocID="{440B4D7E-C27F-4914-A362-FE2E953064BE}" presName="spacer" presStyleCnt="0"/>
      <dgm:spPr/>
    </dgm:pt>
    <dgm:pt modelId="{8E6A193B-8C5D-4E65-BC2C-0C88081F512B}" type="pres">
      <dgm:prSet presAssocID="{3DB6AB8A-0D5F-4B3C-9990-56027705A922}" presName="parentText" presStyleLbl="node1" presStyleIdx="3" presStyleCnt="5">
        <dgm:presLayoutVars>
          <dgm:chMax val="0"/>
          <dgm:bulletEnabled val="1"/>
        </dgm:presLayoutVars>
      </dgm:prSet>
      <dgm:spPr/>
    </dgm:pt>
    <dgm:pt modelId="{B6C58ED6-CC36-4F36-A9AA-6DAE891AFA95}" type="pres">
      <dgm:prSet presAssocID="{B6707421-29B2-4129-B079-3C6548D1C0A0}" presName="spacer" presStyleCnt="0"/>
      <dgm:spPr/>
    </dgm:pt>
    <dgm:pt modelId="{57374BB6-EF52-4D5B-A80D-5ABEF3CC34AD}" type="pres">
      <dgm:prSet presAssocID="{5D717EC8-D3EE-435E-94A0-304F94AFF289}" presName="parentText" presStyleLbl="node1" presStyleIdx="4" presStyleCnt="5">
        <dgm:presLayoutVars>
          <dgm:chMax val="0"/>
          <dgm:bulletEnabled val="1"/>
        </dgm:presLayoutVars>
      </dgm:prSet>
      <dgm:spPr/>
    </dgm:pt>
  </dgm:ptLst>
  <dgm:cxnLst>
    <dgm:cxn modelId="{2B7DA31F-5B5F-440C-93AB-768FA60D2EAD}" type="presOf" srcId="{3DB6AB8A-0D5F-4B3C-9990-56027705A922}" destId="{8E6A193B-8C5D-4E65-BC2C-0C88081F512B}" srcOrd="0" destOrd="0" presId="urn:microsoft.com/office/officeart/2005/8/layout/vList2"/>
    <dgm:cxn modelId="{8B302723-098C-4710-A403-03259ABACB0C}" type="presOf" srcId="{2035C397-ECB4-4D45-9448-A6945DF504AE}" destId="{13096F00-7D45-4EE6-B00E-4F994800BF48}" srcOrd="0" destOrd="0" presId="urn:microsoft.com/office/officeart/2005/8/layout/vList2"/>
    <dgm:cxn modelId="{484A884A-E9D3-43CA-9041-B97B028FF8A4}" srcId="{B79CD5BE-1D50-4AE6-8E9D-38EF75D0DFC9}" destId="{6B4BDE81-C259-4A03-8B65-41598215B0BE}" srcOrd="0" destOrd="0" parTransId="{4760D1A7-DEBF-40CE-A4A1-3FE72D9F64FD}" sibTransId="{9097C89D-7B19-483E-887F-5C7E8C26C807}"/>
    <dgm:cxn modelId="{2118FC8A-D7CD-4967-8553-570001818912}" type="presOf" srcId="{5D717EC8-D3EE-435E-94A0-304F94AFF289}" destId="{57374BB6-EF52-4D5B-A80D-5ABEF3CC34AD}" srcOrd="0" destOrd="0" presId="urn:microsoft.com/office/officeart/2005/8/layout/vList2"/>
    <dgm:cxn modelId="{8D407597-53C6-43D9-AF72-E22E8DF3019E}" type="presOf" srcId="{6B4BDE81-C259-4A03-8B65-41598215B0BE}" destId="{938BF40F-D1F9-4AC2-9FB3-AF1D67DB7B40}" srcOrd="0" destOrd="0" presId="urn:microsoft.com/office/officeart/2005/8/layout/vList2"/>
    <dgm:cxn modelId="{150242A1-56DF-4966-802E-B4C501F575B7}" srcId="{B79CD5BE-1D50-4AE6-8E9D-38EF75D0DFC9}" destId="{E5044EF7-9691-461E-BDF3-7F21DBBE5C01}" srcOrd="2" destOrd="0" parTransId="{0F348494-29E6-4804-A701-DEA83C8F4AB5}" sibTransId="{440B4D7E-C27F-4914-A362-FE2E953064BE}"/>
    <dgm:cxn modelId="{3F9DC0C1-BD28-4F91-83B9-90CB7DB8A76C}" type="presOf" srcId="{B79CD5BE-1D50-4AE6-8E9D-38EF75D0DFC9}" destId="{57C87543-FE0C-4970-8A69-D75D8E17283A}" srcOrd="0" destOrd="0" presId="urn:microsoft.com/office/officeart/2005/8/layout/vList2"/>
    <dgm:cxn modelId="{20726DC4-0A77-42C9-9760-D1A63E585EFC}" type="presOf" srcId="{E5044EF7-9691-461E-BDF3-7F21DBBE5C01}" destId="{ACE55391-6379-49BB-9BF5-58F386D07F99}" srcOrd="0" destOrd="0" presId="urn:microsoft.com/office/officeart/2005/8/layout/vList2"/>
    <dgm:cxn modelId="{A35C2EE6-EC25-41F7-985F-E6D8B78377F2}" srcId="{B79CD5BE-1D50-4AE6-8E9D-38EF75D0DFC9}" destId="{5D717EC8-D3EE-435E-94A0-304F94AFF289}" srcOrd="4" destOrd="0" parTransId="{04D2BA52-B43B-4BA4-ACA9-7308E8424E6D}" sibTransId="{E7BAF95E-3F5D-472E-A68B-1313DAAF8E21}"/>
    <dgm:cxn modelId="{5B0716F0-DDD1-4E1C-BA01-8F5372F6A08C}" srcId="{B79CD5BE-1D50-4AE6-8E9D-38EF75D0DFC9}" destId="{3DB6AB8A-0D5F-4B3C-9990-56027705A922}" srcOrd="3" destOrd="0" parTransId="{76551E49-A7CE-4AC7-9D89-2E1EA9B95D64}" sibTransId="{B6707421-29B2-4129-B079-3C6548D1C0A0}"/>
    <dgm:cxn modelId="{7FDC8EF8-4295-4A7D-8C81-408571A5F7BE}" srcId="{B79CD5BE-1D50-4AE6-8E9D-38EF75D0DFC9}" destId="{2035C397-ECB4-4D45-9448-A6945DF504AE}" srcOrd="1" destOrd="0" parTransId="{8A38CDDA-6204-4741-B93C-7AF8BB886309}" sibTransId="{AFC7C95E-08E7-4E9C-8603-D2082DD22063}"/>
    <dgm:cxn modelId="{20F28E14-97E2-4CE9-81B5-753F53CC5F1F}" type="presParOf" srcId="{57C87543-FE0C-4970-8A69-D75D8E17283A}" destId="{938BF40F-D1F9-4AC2-9FB3-AF1D67DB7B40}" srcOrd="0" destOrd="0" presId="urn:microsoft.com/office/officeart/2005/8/layout/vList2"/>
    <dgm:cxn modelId="{E704598A-2747-4DA6-B861-7188644D9DEA}" type="presParOf" srcId="{57C87543-FE0C-4970-8A69-D75D8E17283A}" destId="{A92DDE56-A137-4589-B44E-204F96D487E9}" srcOrd="1" destOrd="0" presId="urn:microsoft.com/office/officeart/2005/8/layout/vList2"/>
    <dgm:cxn modelId="{FC7217A9-A6A9-4D85-8F0B-97FCF2B3FF03}" type="presParOf" srcId="{57C87543-FE0C-4970-8A69-D75D8E17283A}" destId="{13096F00-7D45-4EE6-B00E-4F994800BF48}" srcOrd="2" destOrd="0" presId="urn:microsoft.com/office/officeart/2005/8/layout/vList2"/>
    <dgm:cxn modelId="{BD4305DA-2E2A-4CDA-9B6D-7567CB3E05F6}" type="presParOf" srcId="{57C87543-FE0C-4970-8A69-D75D8E17283A}" destId="{C6E3FD07-5062-4E09-9902-B22C80C5ECB9}" srcOrd="3" destOrd="0" presId="urn:microsoft.com/office/officeart/2005/8/layout/vList2"/>
    <dgm:cxn modelId="{432E84EC-1615-4B5B-B4C5-B0EF06618B90}" type="presParOf" srcId="{57C87543-FE0C-4970-8A69-D75D8E17283A}" destId="{ACE55391-6379-49BB-9BF5-58F386D07F99}" srcOrd="4" destOrd="0" presId="urn:microsoft.com/office/officeart/2005/8/layout/vList2"/>
    <dgm:cxn modelId="{3488362D-BD23-4EF4-897B-6D8E99637804}" type="presParOf" srcId="{57C87543-FE0C-4970-8A69-D75D8E17283A}" destId="{030D369F-60F6-4915-8B24-CC9D24121C4D}" srcOrd="5" destOrd="0" presId="urn:microsoft.com/office/officeart/2005/8/layout/vList2"/>
    <dgm:cxn modelId="{7C51DD09-1789-4BAF-ADBC-3C6841CC02C5}" type="presParOf" srcId="{57C87543-FE0C-4970-8A69-D75D8E17283A}" destId="{8E6A193B-8C5D-4E65-BC2C-0C88081F512B}" srcOrd="6" destOrd="0" presId="urn:microsoft.com/office/officeart/2005/8/layout/vList2"/>
    <dgm:cxn modelId="{6DE3F765-6F23-4596-BD89-FD3B200EE208}" type="presParOf" srcId="{57C87543-FE0C-4970-8A69-D75D8E17283A}" destId="{B6C58ED6-CC36-4F36-A9AA-6DAE891AFA95}" srcOrd="7" destOrd="0" presId="urn:microsoft.com/office/officeart/2005/8/layout/vList2"/>
    <dgm:cxn modelId="{667FD0A2-F445-438A-B5EC-7922187A16A2}" type="presParOf" srcId="{57C87543-FE0C-4970-8A69-D75D8E17283A}" destId="{57374BB6-EF52-4D5B-A80D-5ABEF3CC34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41DB8-876B-4222-9B55-93CAFE283C6A}" type="doc">
      <dgm:prSet loTypeId="urn:microsoft.com/office/officeart/2005/8/layout/hierarchy1" loCatId="hierarchy" qsTypeId="urn:microsoft.com/office/officeart/2005/8/quickstyle/simple5" qsCatId="simple" csTypeId="urn:microsoft.com/office/officeart/2005/8/colors/accent2_2" csCatId="accent2" phldr="1"/>
      <dgm:spPr/>
      <dgm:t>
        <a:bodyPr/>
        <a:lstStyle/>
        <a:p>
          <a:endParaRPr lang="en-US"/>
        </a:p>
      </dgm:t>
    </dgm:pt>
    <dgm:pt modelId="{25F21D28-AECC-492A-82F4-72C938064C49}">
      <dgm:prSet/>
      <dgm:spPr/>
      <dgm:t>
        <a:bodyPr/>
        <a:lstStyle/>
        <a:p>
          <a:r>
            <a:rPr lang="en-US"/>
            <a:t>N</a:t>
          </a:r>
          <a:r>
            <a:rPr lang="en-US" b="0" i="0" baseline="0"/>
            <a:t>etwork intrusion detection systems (nids) are security technologies that check network traffic for unauthorized access attempts or suspicious activities. </a:t>
          </a:r>
          <a:br>
            <a:rPr lang="en-US" b="0" i="0" baseline="0"/>
          </a:br>
          <a:br>
            <a:rPr lang="en-US" b="0" i="0" baseline="0"/>
          </a:br>
          <a:endParaRPr lang="en-US"/>
        </a:p>
      </dgm:t>
    </dgm:pt>
    <dgm:pt modelId="{3B286680-2A7A-4425-943F-B555961127B8}" type="parTrans" cxnId="{6796F610-F060-4905-8C04-FA630E5DFD0C}">
      <dgm:prSet/>
      <dgm:spPr/>
      <dgm:t>
        <a:bodyPr/>
        <a:lstStyle/>
        <a:p>
          <a:endParaRPr lang="en-US"/>
        </a:p>
      </dgm:t>
    </dgm:pt>
    <dgm:pt modelId="{2D9C20FD-664D-4EC7-9E64-92FBE33E3933}" type="sibTrans" cxnId="{6796F610-F060-4905-8C04-FA630E5DFD0C}">
      <dgm:prSet/>
      <dgm:spPr/>
      <dgm:t>
        <a:bodyPr/>
        <a:lstStyle/>
        <a:p>
          <a:endParaRPr lang="en-US"/>
        </a:p>
      </dgm:t>
    </dgm:pt>
    <dgm:pt modelId="{7FC2315E-87C2-4B8D-9E0A-98BD4C7C9B59}">
      <dgm:prSet/>
      <dgm:spPr/>
      <dgm:t>
        <a:bodyPr/>
        <a:lstStyle/>
        <a:p>
          <a:r>
            <a:rPr lang="en-US"/>
            <a:t>NIDS</a:t>
          </a:r>
          <a:r>
            <a:rPr lang="en-US" b="0" i="0" baseline="0"/>
            <a:t> are essential for identifying and thwarting attacks that are based on networks, including data breaches, malware infections, and unauthorized access attempts. </a:t>
          </a:r>
          <a:endParaRPr lang="en-US"/>
        </a:p>
      </dgm:t>
    </dgm:pt>
    <dgm:pt modelId="{314C6206-138C-44C5-B5F7-1CA929B54629}" type="parTrans" cxnId="{7F56752B-5EF1-486A-BF4E-FA55E45E0705}">
      <dgm:prSet/>
      <dgm:spPr/>
      <dgm:t>
        <a:bodyPr/>
        <a:lstStyle/>
        <a:p>
          <a:endParaRPr lang="en-US"/>
        </a:p>
      </dgm:t>
    </dgm:pt>
    <dgm:pt modelId="{7041FD89-7641-489E-812E-D761260843D7}" type="sibTrans" cxnId="{7F56752B-5EF1-486A-BF4E-FA55E45E0705}">
      <dgm:prSet/>
      <dgm:spPr/>
      <dgm:t>
        <a:bodyPr/>
        <a:lstStyle/>
        <a:p>
          <a:endParaRPr lang="en-US"/>
        </a:p>
      </dgm:t>
    </dgm:pt>
    <dgm:pt modelId="{CEB39ED8-5531-41AB-A0F1-5849EF3D00C6}">
      <dgm:prSet/>
      <dgm:spPr/>
      <dgm:t>
        <a:bodyPr/>
        <a:lstStyle/>
        <a:p>
          <a:r>
            <a:rPr lang="en-US"/>
            <a:t>NICS</a:t>
          </a:r>
          <a:r>
            <a:rPr lang="en-US" b="0" i="0" baseline="0"/>
            <a:t> can identify the patterns and anomalies that would suggest potential security threats or breach by analyzing the traffic in the network.. </a:t>
          </a:r>
          <a:br>
            <a:rPr lang="en-US" b="0" i="0" baseline="0"/>
          </a:br>
          <a:br>
            <a:rPr lang="en-US" b="0" i="0" baseline="0"/>
          </a:br>
          <a:br>
            <a:rPr lang="en-US" b="0" i="0" baseline="0"/>
          </a:br>
          <a:endParaRPr lang="en-US"/>
        </a:p>
      </dgm:t>
    </dgm:pt>
    <dgm:pt modelId="{EF601372-C540-4442-BE8B-C9395CD230BA}" type="parTrans" cxnId="{009EA4CF-3126-44EC-9DF9-7E977312A36F}">
      <dgm:prSet/>
      <dgm:spPr/>
      <dgm:t>
        <a:bodyPr/>
        <a:lstStyle/>
        <a:p>
          <a:endParaRPr lang="en-US"/>
        </a:p>
      </dgm:t>
    </dgm:pt>
    <dgm:pt modelId="{BF34C7BF-A440-4A21-A24F-D6BA0C25D8A1}" type="sibTrans" cxnId="{009EA4CF-3126-44EC-9DF9-7E977312A36F}">
      <dgm:prSet/>
      <dgm:spPr/>
      <dgm:t>
        <a:bodyPr/>
        <a:lstStyle/>
        <a:p>
          <a:endParaRPr lang="en-US"/>
        </a:p>
      </dgm:t>
    </dgm:pt>
    <dgm:pt modelId="{FF727095-6990-4976-8207-4C6D50F62B9C}" type="pres">
      <dgm:prSet presAssocID="{56941DB8-876B-4222-9B55-93CAFE283C6A}" presName="hierChild1" presStyleCnt="0">
        <dgm:presLayoutVars>
          <dgm:chPref val="1"/>
          <dgm:dir/>
          <dgm:animOne val="branch"/>
          <dgm:animLvl val="lvl"/>
          <dgm:resizeHandles/>
        </dgm:presLayoutVars>
      </dgm:prSet>
      <dgm:spPr/>
    </dgm:pt>
    <dgm:pt modelId="{200DCF00-2CAD-4BD6-8A21-60370224C1E4}" type="pres">
      <dgm:prSet presAssocID="{25F21D28-AECC-492A-82F4-72C938064C49}" presName="hierRoot1" presStyleCnt="0"/>
      <dgm:spPr/>
    </dgm:pt>
    <dgm:pt modelId="{87ECC6D6-F7BC-42A5-BAD9-26ED9613BD3C}" type="pres">
      <dgm:prSet presAssocID="{25F21D28-AECC-492A-82F4-72C938064C49}" presName="composite" presStyleCnt="0"/>
      <dgm:spPr/>
    </dgm:pt>
    <dgm:pt modelId="{A02586A1-2728-4C8F-8A3F-6EE617F710AB}" type="pres">
      <dgm:prSet presAssocID="{25F21D28-AECC-492A-82F4-72C938064C49}" presName="background" presStyleLbl="node0" presStyleIdx="0" presStyleCnt="3"/>
      <dgm:spPr/>
    </dgm:pt>
    <dgm:pt modelId="{1250E6A9-BB70-4996-9406-BB6118FABAB4}" type="pres">
      <dgm:prSet presAssocID="{25F21D28-AECC-492A-82F4-72C938064C49}" presName="text" presStyleLbl="fgAcc0" presStyleIdx="0" presStyleCnt="3">
        <dgm:presLayoutVars>
          <dgm:chPref val="3"/>
        </dgm:presLayoutVars>
      </dgm:prSet>
      <dgm:spPr/>
    </dgm:pt>
    <dgm:pt modelId="{9DF6FD8B-1976-43F6-AB8E-1F7DCF346C95}" type="pres">
      <dgm:prSet presAssocID="{25F21D28-AECC-492A-82F4-72C938064C49}" presName="hierChild2" presStyleCnt="0"/>
      <dgm:spPr/>
    </dgm:pt>
    <dgm:pt modelId="{2FDC8B2B-E8BF-4FFB-9D9B-E3DAF692CC2B}" type="pres">
      <dgm:prSet presAssocID="{7FC2315E-87C2-4B8D-9E0A-98BD4C7C9B59}" presName="hierRoot1" presStyleCnt="0"/>
      <dgm:spPr/>
    </dgm:pt>
    <dgm:pt modelId="{16439BE8-6F11-4ABF-A290-EC3173929275}" type="pres">
      <dgm:prSet presAssocID="{7FC2315E-87C2-4B8D-9E0A-98BD4C7C9B59}" presName="composite" presStyleCnt="0"/>
      <dgm:spPr/>
    </dgm:pt>
    <dgm:pt modelId="{76F6448B-C951-4BDF-86EA-8607C3D49905}" type="pres">
      <dgm:prSet presAssocID="{7FC2315E-87C2-4B8D-9E0A-98BD4C7C9B59}" presName="background" presStyleLbl="node0" presStyleIdx="1" presStyleCnt="3"/>
      <dgm:spPr/>
    </dgm:pt>
    <dgm:pt modelId="{98772647-DE2E-4133-A0C1-52C07E63E370}" type="pres">
      <dgm:prSet presAssocID="{7FC2315E-87C2-4B8D-9E0A-98BD4C7C9B59}" presName="text" presStyleLbl="fgAcc0" presStyleIdx="1" presStyleCnt="3">
        <dgm:presLayoutVars>
          <dgm:chPref val="3"/>
        </dgm:presLayoutVars>
      </dgm:prSet>
      <dgm:spPr/>
    </dgm:pt>
    <dgm:pt modelId="{24389E33-416A-44C7-8F60-3223753F2097}" type="pres">
      <dgm:prSet presAssocID="{7FC2315E-87C2-4B8D-9E0A-98BD4C7C9B59}" presName="hierChild2" presStyleCnt="0"/>
      <dgm:spPr/>
    </dgm:pt>
    <dgm:pt modelId="{F4D8DD12-02F7-40A3-857C-DF207178774E}" type="pres">
      <dgm:prSet presAssocID="{CEB39ED8-5531-41AB-A0F1-5849EF3D00C6}" presName="hierRoot1" presStyleCnt="0"/>
      <dgm:spPr/>
    </dgm:pt>
    <dgm:pt modelId="{F9828A88-3BA6-4027-9D33-4CAE6D791BBD}" type="pres">
      <dgm:prSet presAssocID="{CEB39ED8-5531-41AB-A0F1-5849EF3D00C6}" presName="composite" presStyleCnt="0"/>
      <dgm:spPr/>
    </dgm:pt>
    <dgm:pt modelId="{FAF2A60F-07FC-4CB7-8CE2-F89C5A962B67}" type="pres">
      <dgm:prSet presAssocID="{CEB39ED8-5531-41AB-A0F1-5849EF3D00C6}" presName="background" presStyleLbl="node0" presStyleIdx="2" presStyleCnt="3"/>
      <dgm:spPr/>
    </dgm:pt>
    <dgm:pt modelId="{A6BBAE24-97FA-4594-987B-B9D1E31E5D67}" type="pres">
      <dgm:prSet presAssocID="{CEB39ED8-5531-41AB-A0F1-5849EF3D00C6}" presName="text" presStyleLbl="fgAcc0" presStyleIdx="2" presStyleCnt="3">
        <dgm:presLayoutVars>
          <dgm:chPref val="3"/>
        </dgm:presLayoutVars>
      </dgm:prSet>
      <dgm:spPr/>
    </dgm:pt>
    <dgm:pt modelId="{F46E4B26-659C-46D4-AD60-0659BE0D6731}" type="pres">
      <dgm:prSet presAssocID="{CEB39ED8-5531-41AB-A0F1-5849EF3D00C6}" presName="hierChild2" presStyleCnt="0"/>
      <dgm:spPr/>
    </dgm:pt>
  </dgm:ptLst>
  <dgm:cxnLst>
    <dgm:cxn modelId="{6796F610-F060-4905-8C04-FA630E5DFD0C}" srcId="{56941DB8-876B-4222-9B55-93CAFE283C6A}" destId="{25F21D28-AECC-492A-82F4-72C938064C49}" srcOrd="0" destOrd="0" parTransId="{3B286680-2A7A-4425-943F-B555961127B8}" sibTransId="{2D9C20FD-664D-4EC7-9E64-92FBE33E3933}"/>
    <dgm:cxn modelId="{B1571618-71D9-4815-8CE8-F2AE8C973802}" type="presOf" srcId="{CEB39ED8-5531-41AB-A0F1-5849EF3D00C6}" destId="{A6BBAE24-97FA-4594-987B-B9D1E31E5D67}" srcOrd="0" destOrd="0" presId="urn:microsoft.com/office/officeart/2005/8/layout/hierarchy1"/>
    <dgm:cxn modelId="{7F56752B-5EF1-486A-BF4E-FA55E45E0705}" srcId="{56941DB8-876B-4222-9B55-93CAFE283C6A}" destId="{7FC2315E-87C2-4B8D-9E0A-98BD4C7C9B59}" srcOrd="1" destOrd="0" parTransId="{314C6206-138C-44C5-B5F7-1CA929B54629}" sibTransId="{7041FD89-7641-489E-812E-D761260843D7}"/>
    <dgm:cxn modelId="{699B1AA0-DEFF-4769-A516-8C231AA03040}" type="presOf" srcId="{56941DB8-876B-4222-9B55-93CAFE283C6A}" destId="{FF727095-6990-4976-8207-4C6D50F62B9C}" srcOrd="0" destOrd="0" presId="urn:microsoft.com/office/officeart/2005/8/layout/hierarchy1"/>
    <dgm:cxn modelId="{720078C6-35F1-4CC9-B9BD-E4BF9444DB7D}" type="presOf" srcId="{7FC2315E-87C2-4B8D-9E0A-98BD4C7C9B59}" destId="{98772647-DE2E-4133-A0C1-52C07E63E370}" srcOrd="0" destOrd="0" presId="urn:microsoft.com/office/officeart/2005/8/layout/hierarchy1"/>
    <dgm:cxn modelId="{009EA4CF-3126-44EC-9DF9-7E977312A36F}" srcId="{56941DB8-876B-4222-9B55-93CAFE283C6A}" destId="{CEB39ED8-5531-41AB-A0F1-5849EF3D00C6}" srcOrd="2" destOrd="0" parTransId="{EF601372-C540-4442-BE8B-C9395CD230BA}" sibTransId="{BF34C7BF-A440-4A21-A24F-D6BA0C25D8A1}"/>
    <dgm:cxn modelId="{142297D6-19EC-4A97-A8C7-59A8D3F366CA}" type="presOf" srcId="{25F21D28-AECC-492A-82F4-72C938064C49}" destId="{1250E6A9-BB70-4996-9406-BB6118FABAB4}" srcOrd="0" destOrd="0" presId="urn:microsoft.com/office/officeart/2005/8/layout/hierarchy1"/>
    <dgm:cxn modelId="{90F35E33-7567-4F92-8B53-D7915553A50B}" type="presParOf" srcId="{FF727095-6990-4976-8207-4C6D50F62B9C}" destId="{200DCF00-2CAD-4BD6-8A21-60370224C1E4}" srcOrd="0" destOrd="0" presId="urn:microsoft.com/office/officeart/2005/8/layout/hierarchy1"/>
    <dgm:cxn modelId="{7CD2B0EC-8D08-44EE-A5D7-EDD38CC2A6ED}" type="presParOf" srcId="{200DCF00-2CAD-4BD6-8A21-60370224C1E4}" destId="{87ECC6D6-F7BC-42A5-BAD9-26ED9613BD3C}" srcOrd="0" destOrd="0" presId="urn:microsoft.com/office/officeart/2005/8/layout/hierarchy1"/>
    <dgm:cxn modelId="{3EC113B8-5FA3-4BA4-ABA0-BC1CA6B6EB62}" type="presParOf" srcId="{87ECC6D6-F7BC-42A5-BAD9-26ED9613BD3C}" destId="{A02586A1-2728-4C8F-8A3F-6EE617F710AB}" srcOrd="0" destOrd="0" presId="urn:microsoft.com/office/officeart/2005/8/layout/hierarchy1"/>
    <dgm:cxn modelId="{ED5142D4-86E0-4F02-84F6-F6678D7106F0}" type="presParOf" srcId="{87ECC6D6-F7BC-42A5-BAD9-26ED9613BD3C}" destId="{1250E6A9-BB70-4996-9406-BB6118FABAB4}" srcOrd="1" destOrd="0" presId="urn:microsoft.com/office/officeart/2005/8/layout/hierarchy1"/>
    <dgm:cxn modelId="{7E4193AA-BC89-4888-8DD8-4AC112B6E435}" type="presParOf" srcId="{200DCF00-2CAD-4BD6-8A21-60370224C1E4}" destId="{9DF6FD8B-1976-43F6-AB8E-1F7DCF346C95}" srcOrd="1" destOrd="0" presId="urn:microsoft.com/office/officeart/2005/8/layout/hierarchy1"/>
    <dgm:cxn modelId="{92C295ED-F180-4E3A-BF98-A9648512B9EE}" type="presParOf" srcId="{FF727095-6990-4976-8207-4C6D50F62B9C}" destId="{2FDC8B2B-E8BF-4FFB-9D9B-E3DAF692CC2B}" srcOrd="1" destOrd="0" presId="urn:microsoft.com/office/officeart/2005/8/layout/hierarchy1"/>
    <dgm:cxn modelId="{80FD8593-00BE-4883-94E0-5390000CA7C1}" type="presParOf" srcId="{2FDC8B2B-E8BF-4FFB-9D9B-E3DAF692CC2B}" destId="{16439BE8-6F11-4ABF-A290-EC3173929275}" srcOrd="0" destOrd="0" presId="urn:microsoft.com/office/officeart/2005/8/layout/hierarchy1"/>
    <dgm:cxn modelId="{80369239-362C-4354-9883-CC09F8DC703F}" type="presParOf" srcId="{16439BE8-6F11-4ABF-A290-EC3173929275}" destId="{76F6448B-C951-4BDF-86EA-8607C3D49905}" srcOrd="0" destOrd="0" presId="urn:microsoft.com/office/officeart/2005/8/layout/hierarchy1"/>
    <dgm:cxn modelId="{7984F869-FF7B-437D-8141-02A80422DF29}" type="presParOf" srcId="{16439BE8-6F11-4ABF-A290-EC3173929275}" destId="{98772647-DE2E-4133-A0C1-52C07E63E370}" srcOrd="1" destOrd="0" presId="urn:microsoft.com/office/officeart/2005/8/layout/hierarchy1"/>
    <dgm:cxn modelId="{8897F7E3-DB6C-41BE-9E6C-A2D2AD28A11F}" type="presParOf" srcId="{2FDC8B2B-E8BF-4FFB-9D9B-E3DAF692CC2B}" destId="{24389E33-416A-44C7-8F60-3223753F2097}" srcOrd="1" destOrd="0" presId="urn:microsoft.com/office/officeart/2005/8/layout/hierarchy1"/>
    <dgm:cxn modelId="{A85E0B86-AF24-48B3-9C4C-CFC0DCD13F17}" type="presParOf" srcId="{FF727095-6990-4976-8207-4C6D50F62B9C}" destId="{F4D8DD12-02F7-40A3-857C-DF207178774E}" srcOrd="2" destOrd="0" presId="urn:microsoft.com/office/officeart/2005/8/layout/hierarchy1"/>
    <dgm:cxn modelId="{019A734A-7F8E-4D9B-AD77-95DC325B41D2}" type="presParOf" srcId="{F4D8DD12-02F7-40A3-857C-DF207178774E}" destId="{F9828A88-3BA6-4027-9D33-4CAE6D791BBD}" srcOrd="0" destOrd="0" presId="urn:microsoft.com/office/officeart/2005/8/layout/hierarchy1"/>
    <dgm:cxn modelId="{7149005B-C9FF-4E3A-B674-39FA62294929}" type="presParOf" srcId="{F9828A88-3BA6-4027-9D33-4CAE6D791BBD}" destId="{FAF2A60F-07FC-4CB7-8CE2-F89C5A962B67}" srcOrd="0" destOrd="0" presId="urn:microsoft.com/office/officeart/2005/8/layout/hierarchy1"/>
    <dgm:cxn modelId="{673D620C-08CE-4665-814D-92195760DA31}" type="presParOf" srcId="{F9828A88-3BA6-4027-9D33-4CAE6D791BBD}" destId="{A6BBAE24-97FA-4594-987B-B9D1E31E5D67}" srcOrd="1" destOrd="0" presId="urn:microsoft.com/office/officeart/2005/8/layout/hierarchy1"/>
    <dgm:cxn modelId="{2031B90D-ED66-4A51-A97D-C5205873D761}" type="presParOf" srcId="{F4D8DD12-02F7-40A3-857C-DF207178774E}" destId="{F46E4B26-659C-46D4-AD60-0659BE0D67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76E9AB-0A72-468F-9657-5EB98CFB959C}"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5376974-163C-43AC-86AD-A7CA285C204E}">
      <dgm:prSet custT="1"/>
      <dgm:spPr/>
      <dgm:t>
        <a:bodyPr/>
        <a:lstStyle/>
        <a:p>
          <a:pPr>
            <a:lnSpc>
              <a:spcPct val="100000"/>
            </a:lnSpc>
          </a:pPr>
          <a:r>
            <a:rPr lang="en-US" sz="2500" dirty="0"/>
            <a:t>LIBRARIES</a:t>
          </a:r>
          <a:r>
            <a:rPr lang="en-US" sz="2400" dirty="0"/>
            <a:t>:</a:t>
          </a:r>
        </a:p>
      </dgm:t>
    </dgm:pt>
    <dgm:pt modelId="{E7EFEC2C-0D69-41A0-9469-9ADD20B62980}" type="parTrans" cxnId="{1E49F199-E923-4B09-B1EF-7E73D768113D}">
      <dgm:prSet/>
      <dgm:spPr/>
      <dgm:t>
        <a:bodyPr/>
        <a:lstStyle/>
        <a:p>
          <a:endParaRPr lang="en-US"/>
        </a:p>
      </dgm:t>
    </dgm:pt>
    <dgm:pt modelId="{3F0D3123-54B7-4353-B457-31E238563C9E}" type="sibTrans" cxnId="{1E49F199-E923-4B09-B1EF-7E73D768113D}">
      <dgm:prSet/>
      <dgm:spPr/>
      <dgm:t>
        <a:bodyPr/>
        <a:lstStyle/>
        <a:p>
          <a:endParaRPr lang="en-US"/>
        </a:p>
      </dgm:t>
    </dgm:pt>
    <dgm:pt modelId="{38704741-667C-4228-A7A5-C09255EC5490}">
      <dgm:prSet custT="1"/>
      <dgm:spPr/>
      <dgm:t>
        <a:bodyPr/>
        <a:lstStyle/>
        <a:p>
          <a:pPr>
            <a:lnSpc>
              <a:spcPct val="100000"/>
            </a:lnSpc>
          </a:pPr>
          <a:r>
            <a:rPr lang="en-US" sz="1400" dirty="0">
              <a:latin typeface="+mn-lt"/>
            </a:rPr>
            <a:t>NUMPY (NP)</a:t>
          </a:r>
        </a:p>
      </dgm:t>
    </dgm:pt>
    <dgm:pt modelId="{140E546D-83E6-4D66-AEA3-6BA883F57DF2}" type="parTrans" cxnId="{3C74A557-ECBA-4104-9736-8CEF96D604B0}">
      <dgm:prSet/>
      <dgm:spPr/>
      <dgm:t>
        <a:bodyPr/>
        <a:lstStyle/>
        <a:p>
          <a:endParaRPr lang="en-US"/>
        </a:p>
      </dgm:t>
    </dgm:pt>
    <dgm:pt modelId="{2FDFA0A4-051B-4E0A-9DEE-ABB70E5A9261}" type="sibTrans" cxnId="{3C74A557-ECBA-4104-9736-8CEF96D604B0}">
      <dgm:prSet/>
      <dgm:spPr/>
      <dgm:t>
        <a:bodyPr/>
        <a:lstStyle/>
        <a:p>
          <a:endParaRPr lang="en-US"/>
        </a:p>
      </dgm:t>
    </dgm:pt>
    <dgm:pt modelId="{E6FA51A6-9956-4523-A66A-0F5F00A335DA}">
      <dgm:prSet custT="1"/>
      <dgm:spPr/>
      <dgm:t>
        <a:bodyPr/>
        <a:lstStyle/>
        <a:p>
          <a:pPr>
            <a:lnSpc>
              <a:spcPct val="100000"/>
            </a:lnSpc>
          </a:pPr>
          <a:r>
            <a:rPr lang="en-US" sz="1400" dirty="0">
              <a:latin typeface="+mn-lt"/>
            </a:rPr>
            <a:t>PANDAS (PD)</a:t>
          </a:r>
        </a:p>
      </dgm:t>
    </dgm:pt>
    <dgm:pt modelId="{1E865486-13E2-4E92-A1B0-F23376B96387}" type="parTrans" cxnId="{9CEA5820-54EF-4AE8-B30C-7E32F1EA4E01}">
      <dgm:prSet/>
      <dgm:spPr/>
      <dgm:t>
        <a:bodyPr/>
        <a:lstStyle/>
        <a:p>
          <a:endParaRPr lang="en-US"/>
        </a:p>
      </dgm:t>
    </dgm:pt>
    <dgm:pt modelId="{20D17ACB-BB27-40A8-B91A-427A2779B9DF}" type="sibTrans" cxnId="{9CEA5820-54EF-4AE8-B30C-7E32F1EA4E01}">
      <dgm:prSet/>
      <dgm:spPr/>
      <dgm:t>
        <a:bodyPr/>
        <a:lstStyle/>
        <a:p>
          <a:endParaRPr lang="en-US"/>
        </a:p>
      </dgm:t>
    </dgm:pt>
    <dgm:pt modelId="{CD620272-A873-41D1-BEEC-690C6367F7A4}">
      <dgm:prSet custT="1"/>
      <dgm:spPr/>
      <dgm:t>
        <a:bodyPr/>
        <a:lstStyle/>
        <a:p>
          <a:pPr>
            <a:lnSpc>
              <a:spcPct val="100000"/>
            </a:lnSpc>
          </a:pPr>
          <a:r>
            <a:rPr lang="en-US" sz="1400" dirty="0">
              <a:latin typeface="+mn-lt"/>
            </a:rPr>
            <a:t>MATPLOTLIB.PYPLOT (PLT)</a:t>
          </a:r>
        </a:p>
      </dgm:t>
    </dgm:pt>
    <dgm:pt modelId="{974C0EE2-E449-48D8-B9A2-6C7554C3429E}" type="parTrans" cxnId="{27307B81-D1DD-40F9-BA96-E747BA21ED0A}">
      <dgm:prSet/>
      <dgm:spPr/>
      <dgm:t>
        <a:bodyPr/>
        <a:lstStyle/>
        <a:p>
          <a:endParaRPr lang="en-US"/>
        </a:p>
      </dgm:t>
    </dgm:pt>
    <dgm:pt modelId="{0B4F6161-79CD-4432-98D1-84372A15A496}" type="sibTrans" cxnId="{27307B81-D1DD-40F9-BA96-E747BA21ED0A}">
      <dgm:prSet/>
      <dgm:spPr/>
      <dgm:t>
        <a:bodyPr/>
        <a:lstStyle/>
        <a:p>
          <a:endParaRPr lang="en-US"/>
        </a:p>
      </dgm:t>
    </dgm:pt>
    <dgm:pt modelId="{5307F3DD-D51F-40D6-939E-0D997E0B9FD6}">
      <dgm:prSet custT="1"/>
      <dgm:spPr/>
      <dgm:t>
        <a:bodyPr/>
        <a:lstStyle/>
        <a:p>
          <a:pPr>
            <a:lnSpc>
              <a:spcPct val="100000"/>
            </a:lnSpc>
          </a:pPr>
          <a:r>
            <a:rPr lang="en-US" sz="1400" dirty="0">
              <a:latin typeface="+mn-lt"/>
            </a:rPr>
            <a:t>SKLEARN</a:t>
          </a:r>
        </a:p>
      </dgm:t>
    </dgm:pt>
    <dgm:pt modelId="{2F01107D-DB1F-4ABC-B343-613E00DB3764}" type="parTrans" cxnId="{2D75CB16-9ACA-4AD4-92B4-CDC1C43762D7}">
      <dgm:prSet/>
      <dgm:spPr/>
      <dgm:t>
        <a:bodyPr/>
        <a:lstStyle/>
        <a:p>
          <a:endParaRPr lang="en-US"/>
        </a:p>
      </dgm:t>
    </dgm:pt>
    <dgm:pt modelId="{7D16FE18-A47D-445C-AE14-0FEF6872106A}" type="sibTrans" cxnId="{2D75CB16-9ACA-4AD4-92B4-CDC1C43762D7}">
      <dgm:prSet/>
      <dgm:spPr/>
      <dgm:t>
        <a:bodyPr/>
        <a:lstStyle/>
        <a:p>
          <a:endParaRPr lang="en-US"/>
        </a:p>
      </dgm:t>
    </dgm:pt>
    <dgm:pt modelId="{D92AC5AB-E8B3-459C-BD40-2BDB5D88390A}">
      <dgm:prSet custT="1"/>
      <dgm:spPr/>
      <dgm:t>
        <a:bodyPr/>
        <a:lstStyle/>
        <a:p>
          <a:pPr>
            <a:lnSpc>
              <a:spcPct val="100000"/>
            </a:lnSpc>
          </a:pPr>
          <a:r>
            <a:rPr lang="en-US" sz="2500" dirty="0"/>
            <a:t>DATASET</a:t>
          </a:r>
          <a:r>
            <a:rPr lang="en-US" sz="2400" dirty="0"/>
            <a:t>: </a:t>
          </a:r>
        </a:p>
      </dgm:t>
    </dgm:pt>
    <dgm:pt modelId="{5FBC3EB9-95D1-4CFA-81F9-1F104815F85A}" type="parTrans" cxnId="{48A8C0E3-9AFB-4B33-9D14-63AA1DCCD9BA}">
      <dgm:prSet/>
      <dgm:spPr/>
      <dgm:t>
        <a:bodyPr/>
        <a:lstStyle/>
        <a:p>
          <a:endParaRPr lang="en-US"/>
        </a:p>
      </dgm:t>
    </dgm:pt>
    <dgm:pt modelId="{49EC037D-22A9-4DE5-8CD9-3AD86D864B8C}" type="sibTrans" cxnId="{48A8C0E3-9AFB-4B33-9D14-63AA1DCCD9BA}">
      <dgm:prSet/>
      <dgm:spPr/>
      <dgm:t>
        <a:bodyPr/>
        <a:lstStyle/>
        <a:p>
          <a:endParaRPr lang="en-US"/>
        </a:p>
      </dgm:t>
    </dgm:pt>
    <dgm:pt modelId="{1387503B-09FA-4024-ACD7-CA149B89CE4E}">
      <dgm:prSet custT="1"/>
      <dgm:spPr/>
      <dgm:t>
        <a:bodyPr/>
        <a:lstStyle/>
        <a:p>
          <a:pPr>
            <a:lnSpc>
              <a:spcPct val="100000"/>
            </a:lnSpc>
          </a:pPr>
          <a:r>
            <a:rPr lang="en-US" sz="1400" dirty="0">
              <a:latin typeface="+mn-lt"/>
            </a:rPr>
            <a:t>The Datasets From Kaggle</a:t>
          </a:r>
        </a:p>
      </dgm:t>
    </dgm:pt>
    <dgm:pt modelId="{77872E61-33D5-4731-AD0D-E2C19D971941}" type="parTrans" cxnId="{26B0F604-E3B6-4E56-8852-E3BA7E1F7792}">
      <dgm:prSet/>
      <dgm:spPr/>
      <dgm:t>
        <a:bodyPr/>
        <a:lstStyle/>
        <a:p>
          <a:endParaRPr lang="en-US"/>
        </a:p>
      </dgm:t>
    </dgm:pt>
    <dgm:pt modelId="{4ADC965D-65AE-4383-85E9-92C24862DD06}" type="sibTrans" cxnId="{26B0F604-E3B6-4E56-8852-E3BA7E1F7792}">
      <dgm:prSet/>
      <dgm:spPr/>
      <dgm:t>
        <a:bodyPr/>
        <a:lstStyle/>
        <a:p>
          <a:endParaRPr lang="en-US"/>
        </a:p>
      </dgm:t>
    </dgm:pt>
    <dgm:pt modelId="{0639064B-C44E-4C7C-AC86-8DF4517E9868}">
      <dgm:prSet custT="1"/>
      <dgm:spPr/>
      <dgm:t>
        <a:bodyPr/>
        <a:lstStyle/>
        <a:p>
          <a:pPr>
            <a:lnSpc>
              <a:spcPct val="100000"/>
            </a:lnSpc>
          </a:pPr>
          <a:r>
            <a:rPr lang="en-US" sz="1400" dirty="0">
              <a:latin typeface="+mn-lt"/>
            </a:rPr>
            <a:t>https://www.kaggle.com/datasets/sampadab17/network-intrusion-detection</a:t>
          </a:r>
        </a:p>
      </dgm:t>
    </dgm:pt>
    <dgm:pt modelId="{CE12F4AB-5DD2-4C3E-9C4B-722826249C63}" type="parTrans" cxnId="{7B9CB499-959C-45A9-920E-A16C8B9F0B6F}">
      <dgm:prSet/>
      <dgm:spPr/>
      <dgm:t>
        <a:bodyPr/>
        <a:lstStyle/>
        <a:p>
          <a:endParaRPr lang="en-US"/>
        </a:p>
      </dgm:t>
    </dgm:pt>
    <dgm:pt modelId="{B1BAA303-A41C-4EF5-8299-EFFEADBC64F5}" type="sibTrans" cxnId="{7B9CB499-959C-45A9-920E-A16C8B9F0B6F}">
      <dgm:prSet/>
      <dgm:spPr/>
      <dgm:t>
        <a:bodyPr/>
        <a:lstStyle/>
        <a:p>
          <a:endParaRPr lang="en-US"/>
        </a:p>
      </dgm:t>
    </dgm:pt>
    <dgm:pt modelId="{FCB265FD-BF96-444A-A08E-78F1F69CC8AC}">
      <dgm:prSet custT="1"/>
      <dgm:spPr/>
      <dgm:t>
        <a:bodyPr/>
        <a:lstStyle/>
        <a:p>
          <a:pPr>
            <a:lnSpc>
              <a:spcPct val="100000"/>
            </a:lnSpc>
          </a:pPr>
          <a:r>
            <a:rPr lang="en-US" sz="1400" dirty="0">
              <a:latin typeface="+mn-lt"/>
            </a:rPr>
            <a:t>SEABORN (SNS)</a:t>
          </a:r>
        </a:p>
      </dgm:t>
    </dgm:pt>
    <dgm:pt modelId="{F5553F6D-D844-45B3-80C4-AC1D1A6598EA}" type="parTrans" cxnId="{9CE48FC3-6E82-459F-B9B3-4BC90B767494}">
      <dgm:prSet/>
      <dgm:spPr/>
      <dgm:t>
        <a:bodyPr/>
        <a:lstStyle/>
        <a:p>
          <a:endParaRPr lang="en-US"/>
        </a:p>
      </dgm:t>
    </dgm:pt>
    <dgm:pt modelId="{88910535-64CD-49BF-BD8D-084B0667048E}" type="sibTrans" cxnId="{9CE48FC3-6E82-459F-B9B3-4BC90B767494}">
      <dgm:prSet/>
      <dgm:spPr/>
      <dgm:t>
        <a:bodyPr/>
        <a:lstStyle/>
        <a:p>
          <a:endParaRPr lang="en-US"/>
        </a:p>
      </dgm:t>
    </dgm:pt>
    <dgm:pt modelId="{AC2ADD13-1B1F-4B45-AF62-CEF27545947C}">
      <dgm:prSet custT="1"/>
      <dgm:spPr/>
      <dgm:t>
        <a:bodyPr/>
        <a:lstStyle/>
        <a:p>
          <a:pPr>
            <a:lnSpc>
              <a:spcPct val="100000"/>
            </a:lnSpc>
          </a:pPr>
          <a:r>
            <a:rPr lang="en-US" sz="1400" dirty="0">
              <a:latin typeface="+mn-lt"/>
            </a:rPr>
            <a:t>WARNINGS</a:t>
          </a:r>
        </a:p>
      </dgm:t>
    </dgm:pt>
    <dgm:pt modelId="{E5E89359-7C4A-49AC-B923-3A7E3035ACCA}" type="parTrans" cxnId="{19F41F4A-6CFA-4952-9355-E2DBF844EB15}">
      <dgm:prSet/>
      <dgm:spPr/>
      <dgm:t>
        <a:bodyPr/>
        <a:lstStyle/>
        <a:p>
          <a:endParaRPr lang="en-US"/>
        </a:p>
      </dgm:t>
    </dgm:pt>
    <dgm:pt modelId="{775E7682-12E7-4EC8-B1AD-D4A5ED9CD1B0}" type="sibTrans" cxnId="{19F41F4A-6CFA-4952-9355-E2DBF844EB15}">
      <dgm:prSet/>
      <dgm:spPr/>
      <dgm:t>
        <a:bodyPr/>
        <a:lstStyle/>
        <a:p>
          <a:endParaRPr lang="en-US"/>
        </a:p>
      </dgm:t>
    </dgm:pt>
    <dgm:pt modelId="{E78E61C3-E77B-46AF-8E2A-605F8B496542}">
      <dgm:prSet custT="1"/>
      <dgm:spPr/>
      <dgm:t>
        <a:bodyPr/>
        <a:lstStyle/>
        <a:p>
          <a:pPr>
            <a:lnSpc>
              <a:spcPct val="100000"/>
            </a:lnSpc>
          </a:pPr>
          <a:r>
            <a:rPr lang="en-US" sz="1400" dirty="0">
              <a:latin typeface="+mn-lt"/>
            </a:rPr>
            <a:t>LIGHTGBM</a:t>
          </a:r>
        </a:p>
      </dgm:t>
    </dgm:pt>
    <dgm:pt modelId="{82540ED5-C7DE-4769-BC28-02F57C2DEDF9}" type="parTrans" cxnId="{DCC899B8-02AE-4EEC-9959-B68D79861C89}">
      <dgm:prSet/>
      <dgm:spPr/>
      <dgm:t>
        <a:bodyPr/>
        <a:lstStyle/>
        <a:p>
          <a:endParaRPr lang="en-US"/>
        </a:p>
      </dgm:t>
    </dgm:pt>
    <dgm:pt modelId="{1375D6AF-A3CD-4998-8CE2-79F3A6829D3E}" type="sibTrans" cxnId="{DCC899B8-02AE-4EEC-9959-B68D79861C89}">
      <dgm:prSet/>
      <dgm:spPr/>
      <dgm:t>
        <a:bodyPr/>
        <a:lstStyle/>
        <a:p>
          <a:endParaRPr lang="en-US"/>
        </a:p>
      </dgm:t>
    </dgm:pt>
    <dgm:pt modelId="{93C2BC13-AC72-4813-B8DD-2DFEE6A34582}">
      <dgm:prSet custT="1"/>
      <dgm:spPr/>
      <dgm:t>
        <a:bodyPr/>
        <a:lstStyle/>
        <a:p>
          <a:pPr>
            <a:lnSpc>
              <a:spcPct val="100000"/>
            </a:lnSpc>
          </a:pPr>
          <a:r>
            <a:rPr lang="en-US" sz="1400" dirty="0">
              <a:latin typeface="+mn-lt"/>
            </a:rPr>
            <a:t>ITERTOOLS</a:t>
          </a:r>
        </a:p>
      </dgm:t>
    </dgm:pt>
    <dgm:pt modelId="{968CD5DE-BC27-4004-ADEC-B2D8B86F8681}" type="parTrans" cxnId="{EED35CFA-E414-4134-943C-D5CC1071053D}">
      <dgm:prSet/>
      <dgm:spPr/>
      <dgm:t>
        <a:bodyPr/>
        <a:lstStyle/>
        <a:p>
          <a:endParaRPr lang="en-US"/>
        </a:p>
      </dgm:t>
    </dgm:pt>
    <dgm:pt modelId="{85CE81F5-BC56-417B-B881-C9C1C32CCB04}" type="sibTrans" cxnId="{EED35CFA-E414-4134-943C-D5CC1071053D}">
      <dgm:prSet/>
      <dgm:spPr/>
      <dgm:t>
        <a:bodyPr/>
        <a:lstStyle/>
        <a:p>
          <a:endParaRPr lang="en-US"/>
        </a:p>
      </dgm:t>
    </dgm:pt>
    <dgm:pt modelId="{C15A28EC-8E9D-43FD-8995-BB5749D1AE2C}">
      <dgm:prSet custT="1"/>
      <dgm:spPr/>
      <dgm:t>
        <a:bodyPr/>
        <a:lstStyle/>
        <a:p>
          <a:pPr>
            <a:lnSpc>
              <a:spcPct val="100000"/>
            </a:lnSpc>
          </a:pPr>
          <a:r>
            <a:rPr lang="en-US" sz="1400" dirty="0">
              <a:latin typeface="+mn-lt"/>
            </a:rPr>
            <a:t>XGBOOST</a:t>
          </a:r>
        </a:p>
      </dgm:t>
    </dgm:pt>
    <dgm:pt modelId="{58B89621-6ED9-4E6F-B89F-A9895DFD7BB3}" type="parTrans" cxnId="{759F24D2-E8ED-4AE7-85D9-7FB8BAF827B9}">
      <dgm:prSet/>
      <dgm:spPr/>
      <dgm:t>
        <a:bodyPr/>
        <a:lstStyle/>
        <a:p>
          <a:endParaRPr lang="en-US"/>
        </a:p>
      </dgm:t>
    </dgm:pt>
    <dgm:pt modelId="{120ECC6A-652A-4483-9F22-FEC1C60A6842}" type="sibTrans" cxnId="{759F24D2-E8ED-4AE7-85D9-7FB8BAF827B9}">
      <dgm:prSet/>
      <dgm:spPr/>
      <dgm:t>
        <a:bodyPr/>
        <a:lstStyle/>
        <a:p>
          <a:endParaRPr lang="en-US"/>
        </a:p>
      </dgm:t>
    </dgm:pt>
    <dgm:pt modelId="{34B00993-F83B-49F1-A119-6DA68F37708C}">
      <dgm:prSet custT="1"/>
      <dgm:spPr/>
      <dgm:t>
        <a:bodyPr/>
        <a:lstStyle/>
        <a:p>
          <a:pPr>
            <a:lnSpc>
              <a:spcPct val="100000"/>
            </a:lnSpc>
          </a:pPr>
          <a:r>
            <a:rPr lang="en-US" sz="1400" dirty="0">
              <a:latin typeface="+mn-lt"/>
            </a:rPr>
            <a:t>CGBCLASSIFIER</a:t>
          </a:r>
        </a:p>
      </dgm:t>
    </dgm:pt>
    <dgm:pt modelId="{60E9B0D0-64AE-4C29-ABE5-DE74876AE75D}" type="parTrans" cxnId="{EA2A941F-499C-457C-A6F3-CE39C0D42636}">
      <dgm:prSet/>
      <dgm:spPr/>
      <dgm:t>
        <a:bodyPr/>
        <a:lstStyle/>
        <a:p>
          <a:endParaRPr lang="en-US"/>
        </a:p>
      </dgm:t>
    </dgm:pt>
    <dgm:pt modelId="{C1F543B5-44A9-4A5E-B871-87B13F5835E8}" type="sibTrans" cxnId="{EA2A941F-499C-457C-A6F3-CE39C0D42636}">
      <dgm:prSet/>
      <dgm:spPr/>
      <dgm:t>
        <a:bodyPr/>
        <a:lstStyle/>
        <a:p>
          <a:endParaRPr lang="en-US"/>
        </a:p>
      </dgm:t>
    </dgm:pt>
    <dgm:pt modelId="{EAD890C4-936D-4D8C-8D07-DA742A4782C0}">
      <dgm:prSet custT="1"/>
      <dgm:spPr/>
      <dgm:t>
        <a:bodyPr/>
        <a:lstStyle/>
        <a:p>
          <a:pPr>
            <a:lnSpc>
              <a:spcPct val="100000"/>
            </a:lnSpc>
          </a:pPr>
          <a:r>
            <a:rPr lang="en-US" sz="1400" dirty="0">
              <a:latin typeface="+mn-lt"/>
            </a:rPr>
            <a:t>TABULATE</a:t>
          </a:r>
        </a:p>
      </dgm:t>
    </dgm:pt>
    <dgm:pt modelId="{2F017682-EDF7-4CE4-B9AE-59C159863AB2}" type="parTrans" cxnId="{58D50AE0-AA76-4557-9D9C-096364893608}">
      <dgm:prSet/>
      <dgm:spPr/>
      <dgm:t>
        <a:bodyPr/>
        <a:lstStyle/>
        <a:p>
          <a:endParaRPr lang="en-US"/>
        </a:p>
      </dgm:t>
    </dgm:pt>
    <dgm:pt modelId="{0AAB7629-59F4-4F42-92D9-DB65721441BE}" type="sibTrans" cxnId="{58D50AE0-AA76-4557-9D9C-096364893608}">
      <dgm:prSet/>
      <dgm:spPr/>
      <dgm:t>
        <a:bodyPr/>
        <a:lstStyle/>
        <a:p>
          <a:endParaRPr lang="en-US"/>
        </a:p>
      </dgm:t>
    </dgm:pt>
    <dgm:pt modelId="{AC5A2219-D501-49E3-A1CF-1E5958066195}" type="pres">
      <dgm:prSet presAssocID="{7276E9AB-0A72-468F-9657-5EB98CFB959C}" presName="linear" presStyleCnt="0">
        <dgm:presLayoutVars>
          <dgm:dir/>
          <dgm:animLvl val="lvl"/>
          <dgm:resizeHandles val="exact"/>
        </dgm:presLayoutVars>
      </dgm:prSet>
      <dgm:spPr/>
    </dgm:pt>
    <dgm:pt modelId="{38411423-F653-4C41-A77B-79A256D2F9A8}" type="pres">
      <dgm:prSet presAssocID="{75376974-163C-43AC-86AD-A7CA285C204E}" presName="parentLin" presStyleCnt="0"/>
      <dgm:spPr/>
    </dgm:pt>
    <dgm:pt modelId="{9794F15D-9397-4460-B4FF-B4ABBC9E8F3A}" type="pres">
      <dgm:prSet presAssocID="{75376974-163C-43AC-86AD-A7CA285C204E}" presName="parentLeftMargin" presStyleLbl="node1" presStyleIdx="0" presStyleCnt="2"/>
      <dgm:spPr/>
    </dgm:pt>
    <dgm:pt modelId="{E1212B1A-4FA0-41DE-B218-CEA137C352EF}" type="pres">
      <dgm:prSet presAssocID="{75376974-163C-43AC-86AD-A7CA285C204E}" presName="parentText" presStyleLbl="node1" presStyleIdx="0" presStyleCnt="2">
        <dgm:presLayoutVars>
          <dgm:chMax val="0"/>
          <dgm:bulletEnabled val="1"/>
        </dgm:presLayoutVars>
      </dgm:prSet>
      <dgm:spPr/>
    </dgm:pt>
    <dgm:pt modelId="{29DECB56-4917-46CE-BB99-C1F07F9160F1}" type="pres">
      <dgm:prSet presAssocID="{75376974-163C-43AC-86AD-A7CA285C204E}" presName="negativeSpace" presStyleCnt="0"/>
      <dgm:spPr/>
    </dgm:pt>
    <dgm:pt modelId="{26F6C3B7-EA03-48B8-8BF5-F0948BBA3DD7}" type="pres">
      <dgm:prSet presAssocID="{75376974-163C-43AC-86AD-A7CA285C204E}" presName="childText" presStyleLbl="conFgAcc1" presStyleIdx="0" presStyleCnt="2">
        <dgm:presLayoutVars>
          <dgm:bulletEnabled val="1"/>
        </dgm:presLayoutVars>
      </dgm:prSet>
      <dgm:spPr/>
    </dgm:pt>
    <dgm:pt modelId="{703D831A-DD57-4FF7-A328-DB3C4CB45066}" type="pres">
      <dgm:prSet presAssocID="{3F0D3123-54B7-4353-B457-31E238563C9E}" presName="spaceBetweenRectangles" presStyleCnt="0"/>
      <dgm:spPr/>
    </dgm:pt>
    <dgm:pt modelId="{FE57F1A5-7105-4329-A29C-65A78C15D0D4}" type="pres">
      <dgm:prSet presAssocID="{D92AC5AB-E8B3-459C-BD40-2BDB5D88390A}" presName="parentLin" presStyleCnt="0"/>
      <dgm:spPr/>
    </dgm:pt>
    <dgm:pt modelId="{A46BC6EF-C9FA-494B-BACF-40C8B3B94A2B}" type="pres">
      <dgm:prSet presAssocID="{D92AC5AB-E8B3-459C-BD40-2BDB5D88390A}" presName="parentLeftMargin" presStyleLbl="node1" presStyleIdx="0" presStyleCnt="2"/>
      <dgm:spPr/>
    </dgm:pt>
    <dgm:pt modelId="{378B303E-4F64-4103-A143-B5A0F23F0367}" type="pres">
      <dgm:prSet presAssocID="{D92AC5AB-E8B3-459C-BD40-2BDB5D88390A}" presName="parentText" presStyleLbl="node1" presStyleIdx="1" presStyleCnt="2">
        <dgm:presLayoutVars>
          <dgm:chMax val="0"/>
          <dgm:bulletEnabled val="1"/>
        </dgm:presLayoutVars>
      </dgm:prSet>
      <dgm:spPr/>
    </dgm:pt>
    <dgm:pt modelId="{B9A946EA-F203-4C2C-920E-10D7AA42DF70}" type="pres">
      <dgm:prSet presAssocID="{D92AC5AB-E8B3-459C-BD40-2BDB5D88390A}" presName="negativeSpace" presStyleCnt="0"/>
      <dgm:spPr/>
    </dgm:pt>
    <dgm:pt modelId="{62C4BB79-F9A3-4728-8E54-D41A2DC3B978}" type="pres">
      <dgm:prSet presAssocID="{D92AC5AB-E8B3-459C-BD40-2BDB5D88390A}" presName="childText" presStyleLbl="conFgAcc1" presStyleIdx="1" presStyleCnt="2">
        <dgm:presLayoutVars>
          <dgm:bulletEnabled val="1"/>
        </dgm:presLayoutVars>
      </dgm:prSet>
      <dgm:spPr/>
    </dgm:pt>
  </dgm:ptLst>
  <dgm:cxnLst>
    <dgm:cxn modelId="{26B0F604-E3B6-4E56-8852-E3BA7E1F7792}" srcId="{D92AC5AB-E8B3-459C-BD40-2BDB5D88390A}" destId="{1387503B-09FA-4024-ACD7-CA149B89CE4E}" srcOrd="0" destOrd="0" parTransId="{77872E61-33D5-4731-AD0D-E2C19D971941}" sibTransId="{4ADC965D-65AE-4383-85E9-92C24862DD06}"/>
    <dgm:cxn modelId="{4C5AEB07-9D88-4BE2-9126-B8A19C96C828}" type="presOf" srcId="{93C2BC13-AC72-4813-B8DD-2DFEE6A34582}" destId="{26F6C3B7-EA03-48B8-8BF5-F0948BBA3DD7}" srcOrd="0" destOrd="7" presId="urn:microsoft.com/office/officeart/2005/8/layout/list1"/>
    <dgm:cxn modelId="{E795E90E-F722-4435-B600-9ED607E86B5F}" type="presOf" srcId="{EAD890C4-936D-4D8C-8D07-DA742A4782C0}" destId="{26F6C3B7-EA03-48B8-8BF5-F0948BBA3DD7}" srcOrd="0" destOrd="10" presId="urn:microsoft.com/office/officeart/2005/8/layout/list1"/>
    <dgm:cxn modelId="{4F9C7D16-7BEF-436F-AFFC-E43FE3958D58}" type="presOf" srcId="{1387503B-09FA-4024-ACD7-CA149B89CE4E}" destId="{62C4BB79-F9A3-4728-8E54-D41A2DC3B978}" srcOrd="0" destOrd="0" presId="urn:microsoft.com/office/officeart/2005/8/layout/list1"/>
    <dgm:cxn modelId="{B116BB16-A7DB-4322-B27C-868591BC10BE}" type="presOf" srcId="{7276E9AB-0A72-468F-9657-5EB98CFB959C}" destId="{AC5A2219-D501-49E3-A1CF-1E5958066195}" srcOrd="0" destOrd="0" presId="urn:microsoft.com/office/officeart/2005/8/layout/list1"/>
    <dgm:cxn modelId="{2D75CB16-9ACA-4AD4-92B4-CDC1C43762D7}" srcId="{75376974-163C-43AC-86AD-A7CA285C204E}" destId="{5307F3DD-D51F-40D6-939E-0D997E0B9FD6}" srcOrd="5" destOrd="0" parTransId="{2F01107D-DB1F-4ABC-B343-613E00DB3764}" sibTransId="{7D16FE18-A47D-445C-AE14-0FEF6872106A}"/>
    <dgm:cxn modelId="{EA2A941F-499C-457C-A6F3-CE39C0D42636}" srcId="{75376974-163C-43AC-86AD-A7CA285C204E}" destId="{34B00993-F83B-49F1-A119-6DA68F37708C}" srcOrd="9" destOrd="0" parTransId="{60E9B0D0-64AE-4C29-ABE5-DE74876AE75D}" sibTransId="{C1F543B5-44A9-4A5E-B871-87B13F5835E8}"/>
    <dgm:cxn modelId="{9CEA5820-54EF-4AE8-B30C-7E32F1EA4E01}" srcId="{75376974-163C-43AC-86AD-A7CA285C204E}" destId="{E6FA51A6-9956-4523-A66A-0F5F00A335DA}" srcOrd="1" destOrd="0" parTransId="{1E865486-13E2-4E92-A1B0-F23376B96387}" sibTransId="{20D17ACB-BB27-40A8-B91A-427A2779B9DF}"/>
    <dgm:cxn modelId="{F131CF2C-98BA-437F-9353-9B8028825C4E}" type="presOf" srcId="{38704741-667C-4228-A7A5-C09255EC5490}" destId="{26F6C3B7-EA03-48B8-8BF5-F0948BBA3DD7}" srcOrd="0" destOrd="0" presId="urn:microsoft.com/office/officeart/2005/8/layout/list1"/>
    <dgm:cxn modelId="{181BCB3E-A29C-4806-8FC0-187EE78EC652}" type="presOf" srcId="{C15A28EC-8E9D-43FD-8995-BB5749D1AE2C}" destId="{26F6C3B7-EA03-48B8-8BF5-F0948BBA3DD7}" srcOrd="0" destOrd="8" presId="urn:microsoft.com/office/officeart/2005/8/layout/list1"/>
    <dgm:cxn modelId="{4F01705E-2FED-4008-BA31-0FE8DA36F688}" type="presOf" srcId="{D92AC5AB-E8B3-459C-BD40-2BDB5D88390A}" destId="{A46BC6EF-C9FA-494B-BACF-40C8B3B94A2B}" srcOrd="0" destOrd="0" presId="urn:microsoft.com/office/officeart/2005/8/layout/list1"/>
    <dgm:cxn modelId="{D497C162-3CA2-4E32-85E9-8B1C1D51C148}" type="presOf" srcId="{AC2ADD13-1B1F-4B45-AF62-CEF27545947C}" destId="{26F6C3B7-EA03-48B8-8BF5-F0948BBA3DD7}" srcOrd="0" destOrd="4" presId="urn:microsoft.com/office/officeart/2005/8/layout/list1"/>
    <dgm:cxn modelId="{19F41F4A-6CFA-4952-9355-E2DBF844EB15}" srcId="{75376974-163C-43AC-86AD-A7CA285C204E}" destId="{AC2ADD13-1B1F-4B45-AF62-CEF27545947C}" srcOrd="4" destOrd="0" parTransId="{E5E89359-7C4A-49AC-B923-3A7E3035ACCA}" sibTransId="{775E7682-12E7-4EC8-B1AD-D4A5ED9CD1B0}"/>
    <dgm:cxn modelId="{EA9F4A4C-B2DE-4404-B1C1-079AE1CFFC85}" type="presOf" srcId="{CD620272-A873-41D1-BEEC-690C6367F7A4}" destId="{26F6C3B7-EA03-48B8-8BF5-F0948BBA3DD7}" srcOrd="0" destOrd="3" presId="urn:microsoft.com/office/officeart/2005/8/layout/list1"/>
    <dgm:cxn modelId="{AA950555-41FF-456E-9147-FB627C13DA5D}" type="presOf" srcId="{D92AC5AB-E8B3-459C-BD40-2BDB5D88390A}" destId="{378B303E-4F64-4103-A143-B5A0F23F0367}" srcOrd="1" destOrd="0" presId="urn:microsoft.com/office/officeart/2005/8/layout/list1"/>
    <dgm:cxn modelId="{3C74A557-ECBA-4104-9736-8CEF96D604B0}" srcId="{75376974-163C-43AC-86AD-A7CA285C204E}" destId="{38704741-667C-4228-A7A5-C09255EC5490}" srcOrd="0" destOrd="0" parTransId="{140E546D-83E6-4D66-AEA3-6BA883F57DF2}" sibTransId="{2FDFA0A4-051B-4E0A-9DEE-ABB70E5A9261}"/>
    <dgm:cxn modelId="{D427CA7D-5B68-4548-B47B-0FFA41CA044E}" type="presOf" srcId="{E6FA51A6-9956-4523-A66A-0F5F00A335DA}" destId="{26F6C3B7-EA03-48B8-8BF5-F0948BBA3DD7}" srcOrd="0" destOrd="1" presId="urn:microsoft.com/office/officeart/2005/8/layout/list1"/>
    <dgm:cxn modelId="{27307B81-D1DD-40F9-BA96-E747BA21ED0A}" srcId="{75376974-163C-43AC-86AD-A7CA285C204E}" destId="{CD620272-A873-41D1-BEEC-690C6367F7A4}" srcOrd="3" destOrd="0" parTransId="{974C0EE2-E449-48D8-B9A2-6C7554C3429E}" sibTransId="{0B4F6161-79CD-4432-98D1-84372A15A496}"/>
    <dgm:cxn modelId="{CD1D1A8B-42A1-4B4C-ADCE-96FCD72891BB}" type="presOf" srcId="{75376974-163C-43AC-86AD-A7CA285C204E}" destId="{E1212B1A-4FA0-41DE-B218-CEA137C352EF}" srcOrd="1" destOrd="0" presId="urn:microsoft.com/office/officeart/2005/8/layout/list1"/>
    <dgm:cxn modelId="{C7229096-54E5-4879-B8BA-E936BFEA14E6}" type="presOf" srcId="{E78E61C3-E77B-46AF-8E2A-605F8B496542}" destId="{26F6C3B7-EA03-48B8-8BF5-F0948BBA3DD7}" srcOrd="0" destOrd="6" presId="urn:microsoft.com/office/officeart/2005/8/layout/list1"/>
    <dgm:cxn modelId="{7B9CB499-959C-45A9-920E-A16C8B9F0B6F}" srcId="{D92AC5AB-E8B3-459C-BD40-2BDB5D88390A}" destId="{0639064B-C44E-4C7C-AC86-8DF4517E9868}" srcOrd="1" destOrd="0" parTransId="{CE12F4AB-5DD2-4C3E-9C4B-722826249C63}" sibTransId="{B1BAA303-A41C-4EF5-8299-EFFEADBC64F5}"/>
    <dgm:cxn modelId="{1E49F199-E923-4B09-B1EF-7E73D768113D}" srcId="{7276E9AB-0A72-468F-9657-5EB98CFB959C}" destId="{75376974-163C-43AC-86AD-A7CA285C204E}" srcOrd="0" destOrd="0" parTransId="{E7EFEC2C-0D69-41A0-9469-9ADD20B62980}" sibTransId="{3F0D3123-54B7-4353-B457-31E238563C9E}"/>
    <dgm:cxn modelId="{8C24D8B1-790D-4865-8A3D-CD377DC2B83F}" type="presOf" srcId="{75376974-163C-43AC-86AD-A7CA285C204E}" destId="{9794F15D-9397-4460-B4FF-B4ABBC9E8F3A}" srcOrd="0" destOrd="0" presId="urn:microsoft.com/office/officeart/2005/8/layout/list1"/>
    <dgm:cxn modelId="{DCC899B8-02AE-4EEC-9959-B68D79861C89}" srcId="{75376974-163C-43AC-86AD-A7CA285C204E}" destId="{E78E61C3-E77B-46AF-8E2A-605F8B496542}" srcOrd="6" destOrd="0" parTransId="{82540ED5-C7DE-4769-BC28-02F57C2DEDF9}" sibTransId="{1375D6AF-A3CD-4998-8CE2-79F3A6829D3E}"/>
    <dgm:cxn modelId="{9CE48FC3-6E82-459F-B9B3-4BC90B767494}" srcId="{75376974-163C-43AC-86AD-A7CA285C204E}" destId="{FCB265FD-BF96-444A-A08E-78F1F69CC8AC}" srcOrd="2" destOrd="0" parTransId="{F5553F6D-D844-45B3-80C4-AC1D1A6598EA}" sibTransId="{88910535-64CD-49BF-BD8D-084B0667048E}"/>
    <dgm:cxn modelId="{38658FC7-6A6F-4646-90E6-F0F1D56A4533}" type="presOf" srcId="{FCB265FD-BF96-444A-A08E-78F1F69CC8AC}" destId="{26F6C3B7-EA03-48B8-8BF5-F0948BBA3DD7}" srcOrd="0" destOrd="2" presId="urn:microsoft.com/office/officeart/2005/8/layout/list1"/>
    <dgm:cxn modelId="{46135CC9-9B20-4BF3-AB1A-463975188F91}" type="presOf" srcId="{0639064B-C44E-4C7C-AC86-8DF4517E9868}" destId="{62C4BB79-F9A3-4728-8E54-D41A2DC3B978}" srcOrd="0" destOrd="1" presId="urn:microsoft.com/office/officeart/2005/8/layout/list1"/>
    <dgm:cxn modelId="{759F24D2-E8ED-4AE7-85D9-7FB8BAF827B9}" srcId="{75376974-163C-43AC-86AD-A7CA285C204E}" destId="{C15A28EC-8E9D-43FD-8995-BB5749D1AE2C}" srcOrd="8" destOrd="0" parTransId="{58B89621-6ED9-4E6F-B89F-A9895DFD7BB3}" sibTransId="{120ECC6A-652A-4483-9F22-FEC1C60A6842}"/>
    <dgm:cxn modelId="{58D50AE0-AA76-4557-9D9C-096364893608}" srcId="{75376974-163C-43AC-86AD-A7CA285C204E}" destId="{EAD890C4-936D-4D8C-8D07-DA742A4782C0}" srcOrd="10" destOrd="0" parTransId="{2F017682-EDF7-4CE4-B9AE-59C159863AB2}" sibTransId="{0AAB7629-59F4-4F42-92D9-DB65721441BE}"/>
    <dgm:cxn modelId="{48A8C0E3-9AFB-4B33-9D14-63AA1DCCD9BA}" srcId="{7276E9AB-0A72-468F-9657-5EB98CFB959C}" destId="{D92AC5AB-E8B3-459C-BD40-2BDB5D88390A}" srcOrd="1" destOrd="0" parTransId="{5FBC3EB9-95D1-4CFA-81F9-1F104815F85A}" sibTransId="{49EC037D-22A9-4DE5-8CD9-3AD86D864B8C}"/>
    <dgm:cxn modelId="{766A77E4-61CA-4F31-84E8-7DFABB693014}" type="presOf" srcId="{5307F3DD-D51F-40D6-939E-0D997E0B9FD6}" destId="{26F6C3B7-EA03-48B8-8BF5-F0948BBA3DD7}" srcOrd="0" destOrd="5" presId="urn:microsoft.com/office/officeart/2005/8/layout/list1"/>
    <dgm:cxn modelId="{326AC6F3-4D3B-4CEC-B025-415EB47FA34D}" type="presOf" srcId="{34B00993-F83B-49F1-A119-6DA68F37708C}" destId="{26F6C3B7-EA03-48B8-8BF5-F0948BBA3DD7}" srcOrd="0" destOrd="9" presId="urn:microsoft.com/office/officeart/2005/8/layout/list1"/>
    <dgm:cxn modelId="{EED35CFA-E414-4134-943C-D5CC1071053D}" srcId="{75376974-163C-43AC-86AD-A7CA285C204E}" destId="{93C2BC13-AC72-4813-B8DD-2DFEE6A34582}" srcOrd="7" destOrd="0" parTransId="{968CD5DE-BC27-4004-ADEC-B2D8B86F8681}" sibTransId="{85CE81F5-BC56-417B-B881-C9C1C32CCB04}"/>
    <dgm:cxn modelId="{93A8F0C8-70C7-4001-89BF-71CCE64886B9}" type="presParOf" srcId="{AC5A2219-D501-49E3-A1CF-1E5958066195}" destId="{38411423-F653-4C41-A77B-79A256D2F9A8}" srcOrd="0" destOrd="0" presId="urn:microsoft.com/office/officeart/2005/8/layout/list1"/>
    <dgm:cxn modelId="{FC8977D2-6B62-48E4-98A6-A00E4EE2AA00}" type="presParOf" srcId="{38411423-F653-4C41-A77B-79A256D2F9A8}" destId="{9794F15D-9397-4460-B4FF-B4ABBC9E8F3A}" srcOrd="0" destOrd="0" presId="urn:microsoft.com/office/officeart/2005/8/layout/list1"/>
    <dgm:cxn modelId="{D137CE74-5903-46E3-BEB7-5CE83E2C6860}" type="presParOf" srcId="{38411423-F653-4C41-A77B-79A256D2F9A8}" destId="{E1212B1A-4FA0-41DE-B218-CEA137C352EF}" srcOrd="1" destOrd="0" presId="urn:microsoft.com/office/officeart/2005/8/layout/list1"/>
    <dgm:cxn modelId="{184E9228-A5A5-4D25-96C7-5D8FA9ADB61C}" type="presParOf" srcId="{AC5A2219-D501-49E3-A1CF-1E5958066195}" destId="{29DECB56-4917-46CE-BB99-C1F07F9160F1}" srcOrd="1" destOrd="0" presId="urn:microsoft.com/office/officeart/2005/8/layout/list1"/>
    <dgm:cxn modelId="{CEAE7781-64D1-4F5D-B422-18E5B865FBB1}" type="presParOf" srcId="{AC5A2219-D501-49E3-A1CF-1E5958066195}" destId="{26F6C3B7-EA03-48B8-8BF5-F0948BBA3DD7}" srcOrd="2" destOrd="0" presId="urn:microsoft.com/office/officeart/2005/8/layout/list1"/>
    <dgm:cxn modelId="{E16E8F32-5DA7-4D4A-BAC4-8BBED71638C6}" type="presParOf" srcId="{AC5A2219-D501-49E3-A1CF-1E5958066195}" destId="{703D831A-DD57-4FF7-A328-DB3C4CB45066}" srcOrd="3" destOrd="0" presId="urn:microsoft.com/office/officeart/2005/8/layout/list1"/>
    <dgm:cxn modelId="{7E904A70-EE6F-4C6E-8D80-3F0FE293315C}" type="presParOf" srcId="{AC5A2219-D501-49E3-A1CF-1E5958066195}" destId="{FE57F1A5-7105-4329-A29C-65A78C15D0D4}" srcOrd="4" destOrd="0" presId="urn:microsoft.com/office/officeart/2005/8/layout/list1"/>
    <dgm:cxn modelId="{DAEDCB79-FC51-4109-BB91-96D92F372FAD}" type="presParOf" srcId="{FE57F1A5-7105-4329-A29C-65A78C15D0D4}" destId="{A46BC6EF-C9FA-494B-BACF-40C8B3B94A2B}" srcOrd="0" destOrd="0" presId="urn:microsoft.com/office/officeart/2005/8/layout/list1"/>
    <dgm:cxn modelId="{9C87995D-4889-410B-AC52-33936FD904D7}" type="presParOf" srcId="{FE57F1A5-7105-4329-A29C-65A78C15D0D4}" destId="{378B303E-4F64-4103-A143-B5A0F23F0367}" srcOrd="1" destOrd="0" presId="urn:microsoft.com/office/officeart/2005/8/layout/list1"/>
    <dgm:cxn modelId="{4011963A-9B07-451C-BA87-E2A6D995C250}" type="presParOf" srcId="{AC5A2219-D501-49E3-A1CF-1E5958066195}" destId="{B9A946EA-F203-4C2C-920E-10D7AA42DF70}" srcOrd="5" destOrd="0" presId="urn:microsoft.com/office/officeart/2005/8/layout/list1"/>
    <dgm:cxn modelId="{9ED79210-2D44-426A-9103-BA80355DFEB1}" type="presParOf" srcId="{AC5A2219-D501-49E3-A1CF-1E5958066195}" destId="{62C4BB79-F9A3-4728-8E54-D41A2DC3B97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BF40F-D1F9-4AC2-9FB3-AF1D67DB7B40}">
      <dsp:nvSpPr>
        <dsp:cNvPr id="0" name=""/>
        <dsp:cNvSpPr/>
      </dsp:nvSpPr>
      <dsp:spPr>
        <a:xfrm>
          <a:off x="0" y="19025"/>
          <a:ext cx="6796685" cy="9898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Machine learning (ML) has been widely used for network intrusion detection. Early studies by </a:t>
          </a:r>
          <a:r>
            <a:rPr lang="en-US" sz="1400" kern="1200" dirty="0" err="1"/>
            <a:t>Gogoi</a:t>
          </a:r>
          <a:r>
            <a:rPr lang="en-US" sz="1400" kern="1200" dirty="0"/>
            <a:t> et al. (2013) and Panwar et al. (2014) used traditional algorithms like Naive Bayes and Decision Trees, achieving high detection rates on datasets like KDD CUP '99 and NSL-KDD.</a:t>
          </a:r>
        </a:p>
      </dsp:txBody>
      <dsp:txXfrm>
        <a:off x="48319" y="67344"/>
        <a:ext cx="6700047" cy="893182"/>
      </dsp:txXfrm>
    </dsp:sp>
    <dsp:sp modelId="{13096F00-7D45-4EE6-B00E-4F994800BF48}">
      <dsp:nvSpPr>
        <dsp:cNvPr id="0" name=""/>
        <dsp:cNvSpPr/>
      </dsp:nvSpPr>
      <dsp:spPr>
        <a:xfrm>
          <a:off x="0" y="1144205"/>
          <a:ext cx="6796685" cy="98982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Later, </a:t>
          </a:r>
          <a:r>
            <a:rPr lang="en-US" sz="1400" kern="1200" dirty="0" err="1"/>
            <a:t>Ambusaidi</a:t>
          </a:r>
          <a:r>
            <a:rPr lang="en-US" sz="1400" kern="1200" dirty="0"/>
            <a:t> et al. (2016) and Zhao et al. (2017) employed advanced techniques like Least Square Support Vector Machines (LSSVM), Deep Belief Networks, and Probabilistic Neural Networks, achieving over 99% accuracy on multiple datasets.</a:t>
          </a:r>
        </a:p>
      </dsp:txBody>
      <dsp:txXfrm>
        <a:off x="48319" y="1192524"/>
        <a:ext cx="6700047" cy="893182"/>
      </dsp:txXfrm>
    </dsp:sp>
    <dsp:sp modelId="{ACE55391-6379-49BB-9BF5-58F386D07F99}">
      <dsp:nvSpPr>
        <dsp:cNvPr id="0" name=""/>
        <dsp:cNvSpPr/>
      </dsp:nvSpPr>
      <dsp:spPr>
        <a:xfrm>
          <a:off x="0" y="2269385"/>
          <a:ext cx="6796685" cy="9898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Yin et al. (2017) and Roy et al. (2017) compared various algorithms including J48, ANN, Random Forest, SVM, and RNN, with the latter achieving 99.99% accuracy using Deep Neural Networks and SVM.</a:t>
          </a:r>
        </a:p>
      </dsp:txBody>
      <dsp:txXfrm>
        <a:off x="48319" y="2317704"/>
        <a:ext cx="6700047" cy="893182"/>
      </dsp:txXfrm>
    </dsp:sp>
    <dsp:sp modelId="{8E6A193B-8C5D-4E65-BC2C-0C88081F512B}">
      <dsp:nvSpPr>
        <dsp:cNvPr id="0" name=""/>
        <dsp:cNvSpPr/>
      </dsp:nvSpPr>
      <dsp:spPr>
        <a:xfrm>
          <a:off x="0" y="3394565"/>
          <a:ext cx="6796685" cy="98982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Recent works by Xu et al. (2018) and </a:t>
          </a:r>
          <a:r>
            <a:rPr lang="en-US" sz="1400" kern="1200" dirty="0" err="1"/>
            <a:t>Beluch</a:t>
          </a:r>
          <a:r>
            <a:rPr lang="en-US" sz="1400" kern="1200" dirty="0"/>
            <a:t> et al. (2018) demonstrated the effectiveness of GRU, LSTM, and ensemble methods like Random Forest on datasets like KDD CUP '99 and UNSW-NB15.</a:t>
          </a:r>
        </a:p>
      </dsp:txBody>
      <dsp:txXfrm>
        <a:off x="48319" y="3442884"/>
        <a:ext cx="6700047" cy="893182"/>
      </dsp:txXfrm>
    </dsp:sp>
    <dsp:sp modelId="{57374BB6-EF52-4D5B-A80D-5ABEF3CC34AD}">
      <dsp:nvSpPr>
        <dsp:cNvPr id="0" name=""/>
        <dsp:cNvSpPr/>
      </dsp:nvSpPr>
      <dsp:spPr>
        <a:xfrm>
          <a:off x="0" y="4519745"/>
          <a:ext cx="6796685" cy="9898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t>Despite the potential of ML techniques in detecting network intrusions, challenges remain in handling evolving threats, big data, and imbalanced datasets. Current research aims to develop more robust, adaptive, and scalable ML-based intrusion detection systems.</a:t>
          </a:r>
        </a:p>
      </dsp:txBody>
      <dsp:txXfrm>
        <a:off x="48319" y="4568064"/>
        <a:ext cx="6700047"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586A1-2728-4C8F-8A3F-6EE617F710AB}">
      <dsp:nvSpPr>
        <dsp:cNvPr id="0" name=""/>
        <dsp:cNvSpPr/>
      </dsp:nvSpPr>
      <dsp:spPr>
        <a:xfrm>
          <a:off x="0"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250E6A9-BB70-4996-9406-BB6118FABAB4}">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a:t>
          </a:r>
          <a:r>
            <a:rPr lang="en-US" sz="1400" b="0" i="0" kern="1200" baseline="0"/>
            <a:t>etwork intrusion detection systems (nids) are security technologies that check network traffic for unauthorized access attempts or suspicious activities. </a:t>
          </a:r>
          <a:br>
            <a:rPr lang="en-US" sz="1400" b="0" i="0" kern="1200" baseline="0"/>
          </a:br>
          <a:br>
            <a:rPr lang="en-US" sz="1400" b="0" i="0" kern="1200" baseline="0"/>
          </a:br>
          <a:endParaRPr lang="en-US" sz="1400" kern="1200"/>
        </a:p>
      </dsp:txBody>
      <dsp:txXfrm>
        <a:off x="383617" y="1447754"/>
        <a:ext cx="2847502" cy="1768010"/>
      </dsp:txXfrm>
    </dsp:sp>
    <dsp:sp modelId="{76F6448B-C951-4BDF-86EA-8607C3D49905}">
      <dsp:nvSpPr>
        <dsp:cNvPr id="0" name=""/>
        <dsp:cNvSpPr/>
      </dsp:nvSpPr>
      <dsp:spPr>
        <a:xfrm>
          <a:off x="3614737"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772647-DE2E-4133-A0C1-52C07E63E37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NIDS</a:t>
          </a:r>
          <a:r>
            <a:rPr lang="en-US" sz="1400" b="0" i="0" kern="1200" baseline="0"/>
            <a:t> are essential for identifying and thwarting attacks that are based on networks, including data breaches, malware infections, and unauthorized access attempts. </a:t>
          </a:r>
          <a:endParaRPr lang="en-US" sz="1400" kern="1200"/>
        </a:p>
      </dsp:txBody>
      <dsp:txXfrm>
        <a:off x="3998355" y="1447754"/>
        <a:ext cx="2847502" cy="1768010"/>
      </dsp:txXfrm>
    </dsp:sp>
    <dsp:sp modelId="{FAF2A60F-07FC-4CB7-8CE2-F89C5A962B67}">
      <dsp:nvSpPr>
        <dsp:cNvPr id="0" name=""/>
        <dsp:cNvSpPr/>
      </dsp:nvSpPr>
      <dsp:spPr>
        <a:xfrm>
          <a:off x="7229475"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6BBAE24-97FA-4594-987B-B9D1E31E5D67}">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NICS</a:t>
          </a:r>
          <a:r>
            <a:rPr lang="en-US" sz="1400" b="0" i="0" kern="1200" baseline="0"/>
            <a:t> can identify the patterns and anomalies that would suggest potential security threats or breach by analyzing the traffic in the network.. </a:t>
          </a:r>
          <a:br>
            <a:rPr lang="en-US" sz="1400" b="0" i="0" kern="1200" baseline="0"/>
          </a:br>
          <a:br>
            <a:rPr lang="en-US" sz="1400" b="0" i="0" kern="1200" baseline="0"/>
          </a:br>
          <a:br>
            <a:rPr lang="en-US" sz="1400" b="0" i="0" kern="1200" baseline="0"/>
          </a:br>
          <a:endParaRPr lang="en-US" sz="1400" kern="1200"/>
        </a:p>
      </dsp:txBody>
      <dsp:txXfrm>
        <a:off x="7613092" y="1447754"/>
        <a:ext cx="2847502" cy="1768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6C3B7-EA03-48B8-8BF5-F0948BBA3DD7}">
      <dsp:nvSpPr>
        <dsp:cNvPr id="0" name=""/>
        <dsp:cNvSpPr/>
      </dsp:nvSpPr>
      <dsp:spPr>
        <a:xfrm>
          <a:off x="0" y="356359"/>
          <a:ext cx="6666833" cy="3326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99568" numCol="1" spcCol="1270" anchor="t" anchorCtr="0">
          <a:noAutofit/>
        </a:bodyPr>
        <a:lstStyle/>
        <a:p>
          <a:pPr marL="114300" lvl="1" indent="-114300" algn="l" defTabSz="622300">
            <a:lnSpc>
              <a:spcPct val="100000"/>
            </a:lnSpc>
            <a:spcBef>
              <a:spcPct val="0"/>
            </a:spcBef>
            <a:spcAft>
              <a:spcPct val="15000"/>
            </a:spcAft>
            <a:buChar char="•"/>
          </a:pPr>
          <a:r>
            <a:rPr lang="en-US" sz="1400" kern="1200" dirty="0">
              <a:latin typeface="+mn-lt"/>
            </a:rPr>
            <a:t>NUMPY (NP)</a:t>
          </a:r>
        </a:p>
        <a:p>
          <a:pPr marL="114300" lvl="1" indent="-114300" algn="l" defTabSz="622300">
            <a:lnSpc>
              <a:spcPct val="100000"/>
            </a:lnSpc>
            <a:spcBef>
              <a:spcPct val="0"/>
            </a:spcBef>
            <a:spcAft>
              <a:spcPct val="15000"/>
            </a:spcAft>
            <a:buChar char="•"/>
          </a:pPr>
          <a:r>
            <a:rPr lang="en-US" sz="1400" kern="1200" dirty="0">
              <a:latin typeface="+mn-lt"/>
            </a:rPr>
            <a:t>PANDAS (PD)</a:t>
          </a:r>
        </a:p>
        <a:p>
          <a:pPr marL="114300" lvl="1" indent="-114300" algn="l" defTabSz="622300">
            <a:lnSpc>
              <a:spcPct val="100000"/>
            </a:lnSpc>
            <a:spcBef>
              <a:spcPct val="0"/>
            </a:spcBef>
            <a:spcAft>
              <a:spcPct val="15000"/>
            </a:spcAft>
            <a:buChar char="•"/>
          </a:pPr>
          <a:r>
            <a:rPr lang="en-US" sz="1400" kern="1200" dirty="0">
              <a:latin typeface="+mn-lt"/>
            </a:rPr>
            <a:t>SEABORN (SNS)</a:t>
          </a:r>
        </a:p>
        <a:p>
          <a:pPr marL="114300" lvl="1" indent="-114300" algn="l" defTabSz="622300">
            <a:lnSpc>
              <a:spcPct val="100000"/>
            </a:lnSpc>
            <a:spcBef>
              <a:spcPct val="0"/>
            </a:spcBef>
            <a:spcAft>
              <a:spcPct val="15000"/>
            </a:spcAft>
            <a:buChar char="•"/>
          </a:pPr>
          <a:r>
            <a:rPr lang="en-US" sz="1400" kern="1200" dirty="0">
              <a:latin typeface="+mn-lt"/>
            </a:rPr>
            <a:t>MATPLOTLIB.PYPLOT (PLT)</a:t>
          </a:r>
        </a:p>
        <a:p>
          <a:pPr marL="114300" lvl="1" indent="-114300" algn="l" defTabSz="622300">
            <a:lnSpc>
              <a:spcPct val="100000"/>
            </a:lnSpc>
            <a:spcBef>
              <a:spcPct val="0"/>
            </a:spcBef>
            <a:spcAft>
              <a:spcPct val="15000"/>
            </a:spcAft>
            <a:buChar char="•"/>
          </a:pPr>
          <a:r>
            <a:rPr lang="en-US" sz="1400" kern="1200" dirty="0">
              <a:latin typeface="+mn-lt"/>
            </a:rPr>
            <a:t>WARNINGS</a:t>
          </a:r>
        </a:p>
        <a:p>
          <a:pPr marL="114300" lvl="1" indent="-114300" algn="l" defTabSz="622300">
            <a:lnSpc>
              <a:spcPct val="100000"/>
            </a:lnSpc>
            <a:spcBef>
              <a:spcPct val="0"/>
            </a:spcBef>
            <a:spcAft>
              <a:spcPct val="15000"/>
            </a:spcAft>
            <a:buChar char="•"/>
          </a:pPr>
          <a:r>
            <a:rPr lang="en-US" sz="1400" kern="1200" dirty="0">
              <a:latin typeface="+mn-lt"/>
            </a:rPr>
            <a:t>SKLEARN</a:t>
          </a:r>
        </a:p>
        <a:p>
          <a:pPr marL="114300" lvl="1" indent="-114300" algn="l" defTabSz="622300">
            <a:lnSpc>
              <a:spcPct val="100000"/>
            </a:lnSpc>
            <a:spcBef>
              <a:spcPct val="0"/>
            </a:spcBef>
            <a:spcAft>
              <a:spcPct val="15000"/>
            </a:spcAft>
            <a:buChar char="•"/>
          </a:pPr>
          <a:r>
            <a:rPr lang="en-US" sz="1400" kern="1200" dirty="0">
              <a:latin typeface="+mn-lt"/>
            </a:rPr>
            <a:t>LIGHTGBM</a:t>
          </a:r>
        </a:p>
        <a:p>
          <a:pPr marL="114300" lvl="1" indent="-114300" algn="l" defTabSz="622300">
            <a:lnSpc>
              <a:spcPct val="100000"/>
            </a:lnSpc>
            <a:spcBef>
              <a:spcPct val="0"/>
            </a:spcBef>
            <a:spcAft>
              <a:spcPct val="15000"/>
            </a:spcAft>
            <a:buChar char="•"/>
          </a:pPr>
          <a:r>
            <a:rPr lang="en-US" sz="1400" kern="1200" dirty="0">
              <a:latin typeface="+mn-lt"/>
            </a:rPr>
            <a:t>ITERTOOLS</a:t>
          </a:r>
        </a:p>
        <a:p>
          <a:pPr marL="114300" lvl="1" indent="-114300" algn="l" defTabSz="622300">
            <a:lnSpc>
              <a:spcPct val="100000"/>
            </a:lnSpc>
            <a:spcBef>
              <a:spcPct val="0"/>
            </a:spcBef>
            <a:spcAft>
              <a:spcPct val="15000"/>
            </a:spcAft>
            <a:buChar char="•"/>
          </a:pPr>
          <a:r>
            <a:rPr lang="en-US" sz="1400" kern="1200" dirty="0">
              <a:latin typeface="+mn-lt"/>
            </a:rPr>
            <a:t>XGBOOST</a:t>
          </a:r>
        </a:p>
        <a:p>
          <a:pPr marL="114300" lvl="1" indent="-114300" algn="l" defTabSz="622300">
            <a:lnSpc>
              <a:spcPct val="100000"/>
            </a:lnSpc>
            <a:spcBef>
              <a:spcPct val="0"/>
            </a:spcBef>
            <a:spcAft>
              <a:spcPct val="15000"/>
            </a:spcAft>
            <a:buChar char="•"/>
          </a:pPr>
          <a:r>
            <a:rPr lang="en-US" sz="1400" kern="1200" dirty="0">
              <a:latin typeface="+mn-lt"/>
            </a:rPr>
            <a:t>CGBCLASSIFIER</a:t>
          </a:r>
        </a:p>
        <a:p>
          <a:pPr marL="114300" lvl="1" indent="-114300" algn="l" defTabSz="622300">
            <a:lnSpc>
              <a:spcPct val="100000"/>
            </a:lnSpc>
            <a:spcBef>
              <a:spcPct val="0"/>
            </a:spcBef>
            <a:spcAft>
              <a:spcPct val="15000"/>
            </a:spcAft>
            <a:buChar char="•"/>
          </a:pPr>
          <a:r>
            <a:rPr lang="en-US" sz="1400" kern="1200" dirty="0">
              <a:latin typeface="+mn-lt"/>
            </a:rPr>
            <a:t>TABULATE</a:t>
          </a:r>
        </a:p>
      </dsp:txBody>
      <dsp:txXfrm>
        <a:off x="0" y="356359"/>
        <a:ext cx="6666833" cy="3326400"/>
      </dsp:txXfrm>
    </dsp:sp>
    <dsp:sp modelId="{E1212B1A-4FA0-41DE-B218-CEA137C352EF}">
      <dsp:nvSpPr>
        <dsp:cNvPr id="0" name=""/>
        <dsp:cNvSpPr/>
      </dsp:nvSpPr>
      <dsp:spPr>
        <a:xfrm>
          <a:off x="333341" y="2119"/>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100000"/>
            </a:lnSpc>
            <a:spcBef>
              <a:spcPct val="0"/>
            </a:spcBef>
            <a:spcAft>
              <a:spcPct val="35000"/>
            </a:spcAft>
            <a:buNone/>
          </a:pPr>
          <a:r>
            <a:rPr lang="en-US" sz="2500" kern="1200" dirty="0"/>
            <a:t>LIBRARIES</a:t>
          </a:r>
          <a:r>
            <a:rPr lang="en-US" sz="2400" kern="1200" dirty="0"/>
            <a:t>:</a:t>
          </a:r>
        </a:p>
      </dsp:txBody>
      <dsp:txXfrm>
        <a:off x="367926" y="36704"/>
        <a:ext cx="4597613" cy="639310"/>
      </dsp:txXfrm>
    </dsp:sp>
    <dsp:sp modelId="{62C4BB79-F9A3-4728-8E54-D41A2DC3B978}">
      <dsp:nvSpPr>
        <dsp:cNvPr id="0" name=""/>
        <dsp:cNvSpPr/>
      </dsp:nvSpPr>
      <dsp:spPr>
        <a:xfrm>
          <a:off x="0" y="4166600"/>
          <a:ext cx="6666833" cy="12852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99568" numCol="1" spcCol="1270" anchor="t" anchorCtr="0">
          <a:noAutofit/>
        </a:bodyPr>
        <a:lstStyle/>
        <a:p>
          <a:pPr marL="114300" lvl="1" indent="-114300" algn="l" defTabSz="622300">
            <a:lnSpc>
              <a:spcPct val="100000"/>
            </a:lnSpc>
            <a:spcBef>
              <a:spcPct val="0"/>
            </a:spcBef>
            <a:spcAft>
              <a:spcPct val="15000"/>
            </a:spcAft>
            <a:buChar char="•"/>
          </a:pPr>
          <a:r>
            <a:rPr lang="en-US" sz="1400" kern="1200" dirty="0">
              <a:latin typeface="+mn-lt"/>
            </a:rPr>
            <a:t>The Datasets From Kaggle</a:t>
          </a:r>
        </a:p>
        <a:p>
          <a:pPr marL="114300" lvl="1" indent="-114300" algn="l" defTabSz="622300">
            <a:lnSpc>
              <a:spcPct val="100000"/>
            </a:lnSpc>
            <a:spcBef>
              <a:spcPct val="0"/>
            </a:spcBef>
            <a:spcAft>
              <a:spcPct val="15000"/>
            </a:spcAft>
            <a:buChar char="•"/>
          </a:pPr>
          <a:r>
            <a:rPr lang="en-US" sz="1400" kern="1200" dirty="0">
              <a:latin typeface="+mn-lt"/>
            </a:rPr>
            <a:t>https://www.kaggle.com/datasets/sampadab17/network-intrusion-detection</a:t>
          </a:r>
        </a:p>
      </dsp:txBody>
      <dsp:txXfrm>
        <a:off x="0" y="4166600"/>
        <a:ext cx="6666833" cy="1285200"/>
      </dsp:txXfrm>
    </dsp:sp>
    <dsp:sp modelId="{378B303E-4F64-4103-A143-B5A0F23F0367}">
      <dsp:nvSpPr>
        <dsp:cNvPr id="0" name=""/>
        <dsp:cNvSpPr/>
      </dsp:nvSpPr>
      <dsp:spPr>
        <a:xfrm>
          <a:off x="333341" y="3812360"/>
          <a:ext cx="4666783" cy="7084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100000"/>
            </a:lnSpc>
            <a:spcBef>
              <a:spcPct val="0"/>
            </a:spcBef>
            <a:spcAft>
              <a:spcPct val="35000"/>
            </a:spcAft>
            <a:buNone/>
          </a:pPr>
          <a:r>
            <a:rPr lang="en-US" sz="2500" kern="1200" dirty="0"/>
            <a:t>DATASET</a:t>
          </a:r>
          <a:r>
            <a:rPr lang="en-US" sz="2400" kern="1200" dirty="0"/>
            <a:t>: </a:t>
          </a:r>
        </a:p>
      </dsp:txBody>
      <dsp:txXfrm>
        <a:off x="367926" y="3846945"/>
        <a:ext cx="459761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8F2D-A53B-BEA9-101E-C51E568A3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BCED03-E479-1145-E3C7-02A9DA48C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266D8A-0B75-4EEA-6342-282BE96F2069}"/>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FE5CA7B8-CA28-004E-7725-AA5C87508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D2E87-7B7C-C7EB-3120-4A223BD9753F}"/>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230241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35FF-E8B9-E6E9-12B4-079942FEF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B64AA4-9CDE-C90A-2EF3-F73B90AAE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3E0BF-9BB4-17C5-B10D-EA2ED23F819E}"/>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54C5AEFF-1342-85ED-ED73-AE3126A20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79EF5-4AEC-2B3A-6DD3-10AE323EB5DF}"/>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160216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86988E-3265-8747-B1F8-F9AC295041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34A1EA-3EDF-565E-07C4-35D282CA61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89AE0-270A-ED67-E191-71BE1014E9CC}"/>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443C98F7-CB18-4B95-C9A4-75B089DCE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8DBE5-3C33-65AE-2912-36DFDBE6B004}"/>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306718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5E57-23EA-B884-4AD0-7110561B0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D95083-8785-D7BF-3758-93CAF881B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6B8E0-B492-D357-3429-18A1B88E52F3}"/>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79D47ABE-1A56-9E0D-95B3-7AA389DFB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3B390-3173-B097-9826-60D65564A928}"/>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41164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3022-7033-76FD-748E-8F9A8398E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630A27-7DDA-DE75-9FCD-B13595972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BCE7D9-8032-DD35-A676-CFC80C16CD72}"/>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57F00156-9833-E444-2C22-9B5936799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C7710-E58E-E07B-6B93-7A858B6C1420}"/>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2647309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B155-CF94-EE7B-A831-0C34972EF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E8BF64-89F3-7E69-6C73-BCA33A8DF0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DC1A9A-FFF4-9305-2620-BF1EA115E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BD119A-AF05-1651-B639-5A3ECC36C78D}"/>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6" name="Footer Placeholder 5">
            <a:extLst>
              <a:ext uri="{FF2B5EF4-FFF2-40B4-BE49-F238E27FC236}">
                <a16:creationId xmlns:a16="http://schemas.microsoft.com/office/drawing/2014/main" id="{B5C7AE9A-6C17-FFB1-73ED-D7EC66429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8B39F-40D5-1679-3D05-DF5D672B0860}"/>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243795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C683-553B-3BC0-A650-10FB358BA8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A0D846-A7B4-FEBD-6766-9BC97A81C8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741A1-081A-C2E1-333C-954EBDF392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01991-9AE8-FB12-6E71-C30867BFC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569962-65B5-4E39-AE62-8734A01CC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859BA6-4D73-7FFB-0430-B6AB12C4C280}"/>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8" name="Footer Placeholder 7">
            <a:extLst>
              <a:ext uri="{FF2B5EF4-FFF2-40B4-BE49-F238E27FC236}">
                <a16:creationId xmlns:a16="http://schemas.microsoft.com/office/drawing/2014/main" id="{49AF1888-0119-E147-BA73-84949BE202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FD2350-7BB4-5380-78AB-11599A8BE092}"/>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159065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1AF3-78F5-1194-BCE6-EA8D5C3B4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AF27C6-37F6-DE9F-828B-9A1B0713F834}"/>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4" name="Footer Placeholder 3">
            <a:extLst>
              <a:ext uri="{FF2B5EF4-FFF2-40B4-BE49-F238E27FC236}">
                <a16:creationId xmlns:a16="http://schemas.microsoft.com/office/drawing/2014/main" id="{BAEC1CB9-ACAD-7E1C-0E62-BFDC1A00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8AD3B-E105-66CD-BD5C-443E00E1162F}"/>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429359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3A8A2-BAFF-952F-DB5F-1EA3BC5CCCC4}"/>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3" name="Footer Placeholder 2">
            <a:extLst>
              <a:ext uri="{FF2B5EF4-FFF2-40B4-BE49-F238E27FC236}">
                <a16:creationId xmlns:a16="http://schemas.microsoft.com/office/drawing/2014/main" id="{10CFCCD8-8D24-FBC6-1FCC-BEAABC81D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6C5DDD-4F98-2C81-16A8-5C199572AF3C}"/>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85280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7B68-35C6-8A10-2993-08F0B64AB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FCFAA-FEEB-AE45-13DE-52FCBA6A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58B17-C771-F093-507F-1FB5169CF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E56B58-D84A-BA64-CF5C-58E2C82735DA}"/>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6" name="Footer Placeholder 5">
            <a:extLst>
              <a:ext uri="{FF2B5EF4-FFF2-40B4-BE49-F238E27FC236}">
                <a16:creationId xmlns:a16="http://schemas.microsoft.com/office/drawing/2014/main" id="{EADA7729-35F6-A9D1-5561-E5D803FFC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BA032-6B67-D474-90C3-83794EB8EE62}"/>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745916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4492-CA2B-A836-646C-A09276EAF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BC05BA-DAF6-6A29-C013-B74AFDC1C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527D5-E2E3-E454-2361-887F73EE8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2016B-EF01-D000-630E-4E817AE9FCBD}"/>
              </a:ext>
            </a:extLst>
          </p:cNvPr>
          <p:cNvSpPr>
            <a:spLocks noGrp="1"/>
          </p:cNvSpPr>
          <p:nvPr>
            <p:ph type="dt" sz="half" idx="10"/>
          </p:nvPr>
        </p:nvSpPr>
        <p:spPr/>
        <p:txBody>
          <a:bodyPr/>
          <a:lstStyle/>
          <a:p>
            <a:fld id="{343C685A-A95C-421B-BC1B-E0BE1A9EB82E}" type="datetimeFigureOut">
              <a:rPr lang="en-US" smtClean="0"/>
              <a:t>4/26/2024</a:t>
            </a:fld>
            <a:endParaRPr lang="en-US"/>
          </a:p>
        </p:txBody>
      </p:sp>
      <p:sp>
        <p:nvSpPr>
          <p:cNvPr id="6" name="Footer Placeholder 5">
            <a:extLst>
              <a:ext uri="{FF2B5EF4-FFF2-40B4-BE49-F238E27FC236}">
                <a16:creationId xmlns:a16="http://schemas.microsoft.com/office/drawing/2014/main" id="{E2BA93CB-633B-FD6C-BD2F-B1DF58422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B6C810-E63D-599C-EC56-C71E961A67A3}"/>
              </a:ext>
            </a:extLst>
          </p:cNvPr>
          <p:cNvSpPr>
            <a:spLocks noGrp="1"/>
          </p:cNvSpPr>
          <p:nvPr>
            <p:ph type="sldNum" sz="quarter" idx="12"/>
          </p:nvPr>
        </p:nvSpPr>
        <p:spPr/>
        <p:txBody>
          <a:bodyPr/>
          <a:lstStyle/>
          <a:p>
            <a:fld id="{2CD3ACC3-59EB-4277-9591-61E327397E35}" type="slidenum">
              <a:rPr lang="en-US" smtClean="0"/>
              <a:t>‹#›</a:t>
            </a:fld>
            <a:endParaRPr lang="en-US"/>
          </a:p>
        </p:txBody>
      </p:sp>
    </p:spTree>
    <p:extLst>
      <p:ext uri="{BB962C8B-B14F-4D97-AF65-F5344CB8AC3E}">
        <p14:creationId xmlns:p14="http://schemas.microsoft.com/office/powerpoint/2010/main" val="136469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06EA02-A693-5B4E-EF06-B1A0ED7F12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65C019-CC7D-E216-B564-2685A9122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B9829-E0CB-E5C5-E2DD-5DBEB2AEB6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3C685A-A95C-421B-BC1B-E0BE1A9EB82E}" type="datetimeFigureOut">
              <a:rPr lang="en-US" smtClean="0"/>
              <a:t>4/26/2024</a:t>
            </a:fld>
            <a:endParaRPr lang="en-US"/>
          </a:p>
        </p:txBody>
      </p:sp>
      <p:sp>
        <p:nvSpPr>
          <p:cNvPr id="5" name="Footer Placeholder 4">
            <a:extLst>
              <a:ext uri="{FF2B5EF4-FFF2-40B4-BE49-F238E27FC236}">
                <a16:creationId xmlns:a16="http://schemas.microsoft.com/office/drawing/2014/main" id="{D60BBCF5-C39F-96E3-550F-2587EE79F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8047B9-845A-0DC8-B5DD-011C5355F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3ACC3-59EB-4277-9591-61E327397E35}" type="slidenum">
              <a:rPr lang="en-US" smtClean="0"/>
              <a:t>‹#›</a:t>
            </a:fld>
            <a:endParaRPr lang="en-US"/>
          </a:p>
        </p:txBody>
      </p:sp>
    </p:spTree>
    <p:extLst>
      <p:ext uri="{BB962C8B-B14F-4D97-AF65-F5344CB8AC3E}">
        <p14:creationId xmlns:p14="http://schemas.microsoft.com/office/powerpoint/2010/main" val="2795836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Video 20" descr="Green Lock In A 3D Electronic System">
            <a:extLst>
              <a:ext uri="{FF2B5EF4-FFF2-40B4-BE49-F238E27FC236}">
                <a16:creationId xmlns:a16="http://schemas.microsoft.com/office/drawing/2014/main" id="{49FED528-3121-0178-61FE-895E2789BF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contrast="20000"/>
          </a:blip>
          <a:srcRect r="1" b="285"/>
          <a:stretch/>
        </p:blipFill>
        <p:spPr>
          <a:xfrm>
            <a:off x="1" y="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F5436-B8E4-F69F-7574-2682F77B9301}"/>
              </a:ext>
            </a:extLst>
          </p:cNvPr>
          <p:cNvSpPr>
            <a:spLocks noGrp="1"/>
          </p:cNvSpPr>
          <p:nvPr>
            <p:ph type="ctrTitle"/>
          </p:nvPr>
        </p:nvSpPr>
        <p:spPr>
          <a:xfrm>
            <a:off x="6098" y="2311951"/>
            <a:ext cx="12185902" cy="2234088"/>
          </a:xfrm>
          <a:effectLst>
            <a:outerShdw blurRad="50800" dist="38100" dir="2700000" algn="tl" rotWithShape="0">
              <a:prstClr val="black">
                <a:alpha val="40000"/>
              </a:prstClr>
            </a:outerShdw>
          </a:effectLst>
        </p:spPr>
        <p:txBody>
          <a:bodyPr>
            <a:noAutofit/>
          </a:bodyPr>
          <a:lstStyle/>
          <a:p>
            <a:r>
              <a:rPr lang="en-US" sz="5000" b="1" dirty="0">
                <a:solidFill>
                  <a:schemeClr val="bg1"/>
                </a:solidFill>
                <a:effectLst>
                  <a:outerShdw blurRad="38100" dist="38100" dir="2700000" algn="tl">
                    <a:srgbClr val="000000">
                      <a:alpha val="43137"/>
                    </a:srgbClr>
                  </a:outerShdw>
                </a:effectLst>
                <a:latin typeface="Copperplate Gothic Bold" panose="020E0705020206020404" pitchFamily="34" charset="0"/>
              </a:rPr>
              <a:t>Enhanced Network Security with Machine Learning Based Intrusion Detection</a:t>
            </a:r>
          </a:p>
        </p:txBody>
      </p:sp>
    </p:spTree>
    <p:extLst>
      <p:ext uri="{BB962C8B-B14F-4D97-AF65-F5344CB8AC3E}">
        <p14:creationId xmlns:p14="http://schemas.microsoft.com/office/powerpoint/2010/main" val="36287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mute="1">
                <p:cTn id="12" repeatCount="indefinite" fill="hold" display="0">
                  <p:stCondLst>
                    <p:cond delay="indefinite"/>
                  </p:stCondLst>
                </p:cTn>
                <p:tgtEl>
                  <p:spTgt spid="2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Rectangle 8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3A825-020D-2387-FDB8-76C1E4FEF6BE}"/>
              </a:ext>
            </a:extLst>
          </p:cNvPr>
          <p:cNvSpPr>
            <a:spLocks noGrp="1"/>
          </p:cNvSpPr>
          <p:nvPr>
            <p:ph type="title"/>
          </p:nvPr>
        </p:nvSpPr>
        <p:spPr>
          <a:xfrm>
            <a:off x="214497" y="2074961"/>
            <a:ext cx="3608821" cy="2708075"/>
          </a:xfrm>
        </p:spPr>
        <p:txBody>
          <a:bodyPr anchor="b">
            <a:noAutofit/>
          </a:bodyPr>
          <a:lstStyle/>
          <a:p>
            <a:pPr algn="r"/>
            <a:r>
              <a:rPr lang="en-US" sz="5000" b="1" dirty="0">
                <a:solidFill>
                  <a:srgbClr val="FFFFFF"/>
                </a:solidFill>
                <a:latin typeface="+mn-lt"/>
              </a:rPr>
              <a:t>Datasets for Network Intrusion Detection</a:t>
            </a:r>
          </a:p>
        </p:txBody>
      </p:sp>
      <p:sp>
        <p:nvSpPr>
          <p:cNvPr id="3" name="Content Placeholder 2">
            <a:extLst>
              <a:ext uri="{FF2B5EF4-FFF2-40B4-BE49-F238E27FC236}">
                <a16:creationId xmlns:a16="http://schemas.microsoft.com/office/drawing/2014/main" id="{FBE10D79-CE62-3D0E-384F-C79D050F6FDC}"/>
              </a:ext>
            </a:extLst>
          </p:cNvPr>
          <p:cNvSpPr>
            <a:spLocks noGrp="1"/>
          </p:cNvSpPr>
          <p:nvPr>
            <p:ph idx="1"/>
          </p:nvPr>
        </p:nvSpPr>
        <p:spPr>
          <a:xfrm>
            <a:off x="4252323" y="649480"/>
            <a:ext cx="3354707" cy="5996852"/>
          </a:xfrm>
        </p:spPr>
        <p:txBody>
          <a:bodyPr anchor="ctr">
            <a:normAutofit/>
          </a:bodyPr>
          <a:lstStyle/>
          <a:p>
            <a:pPr marL="0" marR="0" indent="0" algn="just">
              <a:spcBef>
                <a:spcPts val="0"/>
              </a:spcBef>
              <a:spcAft>
                <a:spcPts val="0"/>
              </a:spcAft>
              <a:buNone/>
            </a:pPr>
            <a:r>
              <a:rPr lang="en-US" sz="1400" kern="0" dirty="0">
                <a:effectLst/>
                <a:ea typeface="Times New Roman" panose="02020603050405020304" pitchFamily="18" charset="0"/>
                <a:cs typeface="Times New Roman" panose="02020603050405020304" pitchFamily="18" charset="0"/>
              </a:rPr>
              <a:t>The dataset that has to be audited was given, and it includes a large range of simulated intrusions in a military network setting. It emulated a standard US Air Force LAN to create an environment for obtaining raw TCP/IP dump data for a network. The LAN was bombarded with several attacks and was focused like a genuine environment. A connection is a series of TCP packets that transport data to and from a source IP address to a target IP address in accordance with a predetermined protocol. The packets start and stop at a specific time interval. Additionally, every connection has a label designating it as either normal or an attack with a single, distinct attack type. A connection record is almost made up of roughly around a 100 bytes.</a:t>
            </a:r>
            <a:br>
              <a:rPr lang="en-US" sz="1400" kern="0" dirty="0">
                <a:effectLst/>
                <a:ea typeface="Times New Roman" panose="02020603050405020304" pitchFamily="18"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400" kern="100" dirty="0">
                <a:effectLst/>
                <a:ea typeface="Calibri" panose="020F0502020204030204" pitchFamily="34" charset="0"/>
                <a:cs typeface="Times New Roman" panose="02020603050405020304" pitchFamily="18" charset="0"/>
              </a:rPr>
              <a:t>For each TCP/IP connection, 41 quantitative and qualitative features are obtained from normal and attack data (3 qualitative and 38 quantitative features) .The class variable has two categories:</a:t>
            </a:r>
          </a:p>
          <a:p>
            <a:pPr marL="0" marR="0" indent="0">
              <a:spcBef>
                <a:spcPts val="0"/>
              </a:spcBef>
              <a:spcAft>
                <a:spcPts val="0"/>
              </a:spcAft>
              <a:buNone/>
            </a:pPr>
            <a:br>
              <a:rPr lang="en-US" sz="1400" kern="100" dirty="0">
                <a:effectLst/>
                <a:ea typeface="Calibri" panose="020F0502020204030204" pitchFamily="34" charset="0"/>
                <a:cs typeface="Times New Roman" panose="02020603050405020304" pitchFamily="18" charset="0"/>
              </a:rPr>
            </a:br>
            <a:r>
              <a:rPr lang="en-US" sz="1400" kern="100" dirty="0">
                <a:effectLst/>
                <a:ea typeface="Calibri" panose="020F0502020204030204" pitchFamily="34" charset="0"/>
                <a:cs typeface="Times New Roman" panose="02020603050405020304" pitchFamily="18" charset="0"/>
              </a:rPr>
              <a:t>• Normal</a:t>
            </a:r>
            <a:br>
              <a:rPr lang="en-US" sz="1400" kern="100" dirty="0">
                <a:effectLst/>
                <a:ea typeface="Calibri" panose="020F0502020204030204" pitchFamily="34" charset="0"/>
                <a:cs typeface="Times New Roman" panose="02020603050405020304" pitchFamily="18" charset="0"/>
              </a:rPr>
            </a:br>
            <a:r>
              <a:rPr lang="en-US" sz="1400" kern="100" dirty="0">
                <a:effectLst/>
                <a:ea typeface="Calibri" panose="020F0502020204030204" pitchFamily="34" charset="0"/>
                <a:cs typeface="Times New Roman" panose="02020603050405020304" pitchFamily="18" charset="0"/>
              </a:rPr>
              <a:t>• Anomalous </a:t>
            </a:r>
          </a:p>
          <a:p>
            <a:pPr marL="0" indent="0">
              <a:buNone/>
            </a:pPr>
            <a:endParaRPr lang="en-US" sz="1300" dirty="0"/>
          </a:p>
        </p:txBody>
      </p:sp>
      <p:pic>
        <p:nvPicPr>
          <p:cNvPr id="6" name="Picture 5" descr="A screenshot of a computer&#10;&#10;Description automatically generated">
            <a:extLst>
              <a:ext uri="{FF2B5EF4-FFF2-40B4-BE49-F238E27FC236}">
                <a16:creationId xmlns:a16="http://schemas.microsoft.com/office/drawing/2014/main" id="{F46F1FFE-05AC-0CB2-67C0-72FE94792B2D}"/>
              </a:ext>
            </a:extLst>
          </p:cNvPr>
          <p:cNvPicPr>
            <a:picLocks noChangeAspect="1"/>
          </p:cNvPicPr>
          <p:nvPr/>
        </p:nvPicPr>
        <p:blipFill>
          <a:blip r:embed="rId2"/>
          <a:stretch>
            <a:fillRect/>
          </a:stretch>
        </p:blipFill>
        <p:spPr>
          <a:xfrm>
            <a:off x="7840133" y="217533"/>
            <a:ext cx="3885145" cy="6428799"/>
          </a:xfrm>
          <a:prstGeom prst="rect">
            <a:avLst/>
          </a:prstGeom>
        </p:spPr>
      </p:pic>
    </p:spTree>
    <p:extLst>
      <p:ext uri="{BB962C8B-B14F-4D97-AF65-F5344CB8AC3E}">
        <p14:creationId xmlns:p14="http://schemas.microsoft.com/office/powerpoint/2010/main" val="143523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8" name="Rectangle 41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BB493-EBBD-9ECA-763A-A0D5C6764FEA}"/>
              </a:ext>
            </a:extLst>
          </p:cNvPr>
          <p:cNvSpPr>
            <a:spLocks noGrp="1"/>
          </p:cNvSpPr>
          <p:nvPr>
            <p:ph type="title"/>
          </p:nvPr>
        </p:nvSpPr>
        <p:spPr>
          <a:xfrm>
            <a:off x="630936" y="639520"/>
            <a:ext cx="3429000" cy="1719072"/>
          </a:xfrm>
        </p:spPr>
        <p:txBody>
          <a:bodyPr anchor="b">
            <a:normAutofit/>
          </a:bodyPr>
          <a:lstStyle/>
          <a:p>
            <a:r>
              <a:rPr lang="en-US" sz="5000" b="1" dirty="0">
                <a:latin typeface="+mn-lt"/>
              </a:rPr>
              <a:t>Anomaly Detection</a:t>
            </a:r>
          </a:p>
        </p:txBody>
      </p:sp>
      <p:sp>
        <p:nvSpPr>
          <p:cNvPr id="4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71E5A0-3356-99C5-7502-2656F63F6085}"/>
              </a:ext>
            </a:extLst>
          </p:cNvPr>
          <p:cNvSpPr>
            <a:spLocks noGrp="1"/>
          </p:cNvSpPr>
          <p:nvPr>
            <p:ph idx="1"/>
          </p:nvPr>
        </p:nvSpPr>
        <p:spPr>
          <a:xfrm>
            <a:off x="630936" y="2807208"/>
            <a:ext cx="3429000" cy="3410712"/>
          </a:xfrm>
        </p:spPr>
        <p:txBody>
          <a:bodyPr anchor="t">
            <a:normAutofit/>
          </a:bodyPr>
          <a:lstStyle/>
          <a:p>
            <a:pPr algn="just"/>
            <a:r>
              <a:rPr lang="en-US" sz="2000" dirty="0"/>
              <a:t>Here, the Visualization helps understand the distribution of network traffic instances in the dataset, which is essential for training and evaluating machine learning models for network anomaly detection</a:t>
            </a:r>
          </a:p>
        </p:txBody>
      </p:sp>
      <p:pic>
        <p:nvPicPr>
          <p:cNvPr id="4100" name="Picture 4" descr="A graph of a normal and an abnormally class&#10;&#10;Description automatically generated with medium confidence">
            <a:extLst>
              <a:ext uri="{FF2B5EF4-FFF2-40B4-BE49-F238E27FC236}">
                <a16:creationId xmlns:a16="http://schemas.microsoft.com/office/drawing/2014/main" id="{3A44729F-3A6B-2148-A9C6-79665F62B8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883253"/>
            <a:ext cx="6903720" cy="509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9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021F1-0C4D-B857-A73E-1212B635DDFC}"/>
              </a:ext>
            </a:extLst>
          </p:cNvPr>
          <p:cNvSpPr>
            <a:spLocks noGrp="1"/>
          </p:cNvSpPr>
          <p:nvPr>
            <p:ph type="title"/>
          </p:nvPr>
        </p:nvSpPr>
        <p:spPr>
          <a:xfrm>
            <a:off x="795528" y="386930"/>
            <a:ext cx="10141799" cy="1300554"/>
          </a:xfrm>
        </p:spPr>
        <p:txBody>
          <a:bodyPr vert="horz" lIns="91440" tIns="45720" rIns="91440" bIns="45720" rtlCol="0" anchor="b">
            <a:normAutofit/>
          </a:bodyPr>
          <a:lstStyle/>
          <a:p>
            <a:pPr algn="ctr"/>
            <a:r>
              <a:rPr lang="en-US" sz="4800" b="1" kern="1200" dirty="0">
                <a:solidFill>
                  <a:schemeClr val="tx1"/>
                </a:solidFill>
                <a:latin typeface="+mj-lt"/>
                <a:ea typeface="+mj-ea"/>
                <a:cs typeface="+mj-cs"/>
              </a:rPr>
              <a:t>Model Training and Evaluation</a:t>
            </a:r>
          </a:p>
        </p:txBody>
      </p:sp>
      <p:sp>
        <p:nvSpPr>
          <p:cNvPr id="47" name="Rectangle 4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with numbers and letters&#10;&#10;Description automatically generated with medium confidence">
            <a:extLst>
              <a:ext uri="{FF2B5EF4-FFF2-40B4-BE49-F238E27FC236}">
                <a16:creationId xmlns:a16="http://schemas.microsoft.com/office/drawing/2014/main" id="{2C7BE742-AE6D-E95C-35E4-C9151A705989}"/>
              </a:ext>
            </a:extLst>
          </p:cNvPr>
          <p:cNvPicPr>
            <a:picLocks noGrp="1" noChangeAspect="1"/>
          </p:cNvPicPr>
          <p:nvPr>
            <p:ph idx="1"/>
          </p:nvPr>
        </p:nvPicPr>
        <p:blipFill>
          <a:blip r:embed="rId2"/>
          <a:stretch>
            <a:fillRect/>
          </a:stretch>
        </p:blipFill>
        <p:spPr>
          <a:xfrm>
            <a:off x="635295" y="3027143"/>
            <a:ext cx="5150277" cy="2709387"/>
          </a:xfrm>
          <a:prstGeom prst="rect">
            <a:avLst/>
          </a:prstGeom>
        </p:spPr>
      </p:pic>
      <p:sp>
        <p:nvSpPr>
          <p:cNvPr id="7" name="TextBox 6">
            <a:extLst>
              <a:ext uri="{FF2B5EF4-FFF2-40B4-BE49-F238E27FC236}">
                <a16:creationId xmlns:a16="http://schemas.microsoft.com/office/drawing/2014/main" id="{13C8C0D7-D76D-1031-6061-528A156123B0}"/>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algn="just">
              <a:lnSpc>
                <a:spcPct val="90000"/>
              </a:lnSpc>
              <a:spcAft>
                <a:spcPts val="600"/>
              </a:spcAft>
            </a:pPr>
            <a:r>
              <a:rPr lang="en-US" sz="2000" dirty="0">
                <a:effectLst/>
              </a:rPr>
              <a:t>Five machine learning models—KNN, Decision Tree, Support Vector Classifier, Logistic Regression, and Naïve Bayes—were trained and assessed for this project. Model training and evaluation made easy by the `fit()` and `score()` functions, respectively. To make performance comparison easier, training and test results were kept track of for every model.</a:t>
            </a:r>
          </a:p>
          <a:p>
            <a:pPr indent="-228600" algn="just">
              <a:lnSpc>
                <a:spcPct val="90000"/>
              </a:lnSpc>
              <a:spcAft>
                <a:spcPts val="600"/>
              </a:spcAft>
              <a:buFont typeface="Arial" panose="020B0604020202020204" pitchFamily="34" charset="0"/>
              <a:buChar char="•"/>
            </a:pPr>
            <a:endParaRPr lang="en-US" sz="2000" dirty="0"/>
          </a:p>
        </p:txBody>
      </p:sp>
      <p:sp>
        <p:nvSpPr>
          <p:cNvPr id="49" name="Rectangle 4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4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1B3AE-232A-C142-3A56-C45CAC36FD9B}"/>
              </a:ext>
            </a:extLst>
          </p:cNvPr>
          <p:cNvSpPr>
            <a:spLocks noGrp="1"/>
          </p:cNvSpPr>
          <p:nvPr>
            <p:ph type="title"/>
          </p:nvPr>
        </p:nvSpPr>
        <p:spPr>
          <a:xfrm>
            <a:off x="838200" y="698643"/>
            <a:ext cx="5243394" cy="1396614"/>
          </a:xfrm>
        </p:spPr>
        <p:txBody>
          <a:bodyPr anchor="t">
            <a:normAutofit fontScale="90000"/>
          </a:bodyPr>
          <a:lstStyle/>
          <a:p>
            <a:r>
              <a:rPr lang="en-US" sz="5000" b="1" dirty="0">
                <a:latin typeface="+mn-lt"/>
              </a:rPr>
              <a:t>Hyperparameter Tuning</a:t>
            </a:r>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9" name="Picture 8" descr="A close-up of a list of text&#10;&#10;Description automatically generated">
            <a:extLst>
              <a:ext uri="{FF2B5EF4-FFF2-40B4-BE49-F238E27FC236}">
                <a16:creationId xmlns:a16="http://schemas.microsoft.com/office/drawing/2014/main" id="{A224D84F-5DCF-D42B-F7A8-1F2774E8EF0B}"/>
              </a:ext>
            </a:extLst>
          </p:cNvPr>
          <p:cNvPicPr>
            <a:picLocks noChangeAspect="1"/>
          </p:cNvPicPr>
          <p:nvPr/>
        </p:nvPicPr>
        <p:blipFill>
          <a:blip r:embed="rId2"/>
          <a:stretch>
            <a:fillRect/>
          </a:stretch>
        </p:blipFill>
        <p:spPr>
          <a:xfrm>
            <a:off x="6484728" y="2401100"/>
            <a:ext cx="5243391" cy="2055799"/>
          </a:xfrm>
          <a:prstGeom prst="rect">
            <a:avLst/>
          </a:prstGeom>
        </p:spPr>
      </p:pic>
      <p:sp>
        <p:nvSpPr>
          <p:cNvPr id="7" name="Content Placeholder 6">
            <a:extLst>
              <a:ext uri="{FF2B5EF4-FFF2-40B4-BE49-F238E27FC236}">
                <a16:creationId xmlns:a16="http://schemas.microsoft.com/office/drawing/2014/main" id="{CD8A7835-B652-3136-A1CF-1150845FEAF5}"/>
              </a:ext>
            </a:extLst>
          </p:cNvPr>
          <p:cNvSpPr>
            <a:spLocks noGrp="1"/>
          </p:cNvSpPr>
          <p:nvPr>
            <p:ph idx="1"/>
          </p:nvPr>
        </p:nvSpPr>
        <p:spPr>
          <a:xfrm>
            <a:off x="838200" y="2244752"/>
            <a:ext cx="4124758" cy="2750429"/>
          </a:xfrm>
        </p:spPr>
        <p:txBody>
          <a:bodyPr anchor="ctr">
            <a:normAutofit/>
          </a:bodyPr>
          <a:lstStyle/>
          <a:p>
            <a:pPr marL="0" indent="0" algn="just">
              <a:buNone/>
            </a:pPr>
            <a:r>
              <a:rPr lang="en-US" sz="2000" dirty="0" err="1">
                <a:solidFill>
                  <a:schemeClr val="tx1">
                    <a:alpha val="80000"/>
                  </a:schemeClr>
                </a:solidFill>
              </a:rPr>
              <a:t>Optuna</a:t>
            </a:r>
            <a:r>
              <a:rPr lang="en-US" sz="2000" dirty="0">
                <a:solidFill>
                  <a:schemeClr val="tx1">
                    <a:alpha val="80000"/>
                  </a:schemeClr>
                </a:solidFill>
              </a:rPr>
              <a:t> was used to tune the hyperparameters for the KNN and Decision Tree models. Table II displays the optimal hyperparameters found for each model</a:t>
            </a:r>
          </a:p>
        </p:txBody>
      </p:sp>
    </p:spTree>
    <p:extLst>
      <p:ext uri="{BB962C8B-B14F-4D97-AF65-F5344CB8AC3E}">
        <p14:creationId xmlns:p14="http://schemas.microsoft.com/office/powerpoint/2010/main" val="353733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6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53ABBB-2274-98E3-C909-7146EEA796EE}"/>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b="1" dirty="0"/>
              <a:t>Model Validation</a:t>
            </a:r>
          </a:p>
        </p:txBody>
      </p:sp>
      <p:sp>
        <p:nvSpPr>
          <p:cNvPr id="62" name="Rectangle 6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6B1C867-5421-36F8-12F4-381E296CB9FA}"/>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algn="just">
              <a:lnSpc>
                <a:spcPct val="90000"/>
              </a:lnSpc>
              <a:spcAft>
                <a:spcPts val="600"/>
              </a:spcAft>
            </a:pPr>
            <a:r>
              <a:rPr lang="en-US" sz="1500" dirty="0" err="1"/>
              <a:t>recision</a:t>
            </a:r>
            <a:r>
              <a:rPr lang="en-US" sz="1500" dirty="0"/>
              <a:t> and recall were used as the score metrics for </a:t>
            </a:r>
            <a:r>
              <a:rPr lang="en-US" sz="1500" dirty="0" err="1"/>
              <a:t>crossvalidation</a:t>
            </a:r>
            <a:r>
              <a:rPr lang="en-US" sz="1500" dirty="0"/>
              <a:t>, which was used to validate the model. To do cross-validation, the `</a:t>
            </a:r>
            <a:r>
              <a:rPr lang="en-US" sz="1500" dirty="0" err="1"/>
              <a:t>cross_val_score</a:t>
            </a:r>
            <a:r>
              <a:rPr lang="en-US" sz="1500" dirty="0"/>
              <a:t>()` function was used to calculate the scores' mean and standard deviation. This methodology guarantees an exhaustive evaluation of the model's efficacy and furnishes discernments into its coherence among distinct data subsets</a:t>
            </a:r>
          </a:p>
        </p:txBody>
      </p:sp>
      <p:pic>
        <p:nvPicPr>
          <p:cNvPr id="5" name="Content Placeholder 4" descr="A table with numbers and a number of objects&#10;&#10;Description automatically generated with medium confidence">
            <a:extLst>
              <a:ext uri="{FF2B5EF4-FFF2-40B4-BE49-F238E27FC236}">
                <a16:creationId xmlns:a16="http://schemas.microsoft.com/office/drawing/2014/main" id="{29C310DB-E415-AB99-03F3-394544DDB807}"/>
              </a:ext>
            </a:extLst>
          </p:cNvPr>
          <p:cNvPicPr>
            <a:picLocks noChangeAspect="1"/>
          </p:cNvPicPr>
          <p:nvPr/>
        </p:nvPicPr>
        <p:blipFill>
          <a:blip r:embed="rId2"/>
          <a:stretch>
            <a:fillRect/>
          </a:stretch>
        </p:blipFill>
        <p:spPr>
          <a:xfrm>
            <a:off x="557783" y="3392588"/>
            <a:ext cx="5481509" cy="2157481"/>
          </a:xfrm>
          <a:prstGeom prst="rect">
            <a:avLst/>
          </a:prstGeom>
        </p:spPr>
      </p:pic>
      <p:pic>
        <p:nvPicPr>
          <p:cNvPr id="9" name="Content Placeholder 8">
            <a:extLst>
              <a:ext uri="{FF2B5EF4-FFF2-40B4-BE49-F238E27FC236}">
                <a16:creationId xmlns:a16="http://schemas.microsoft.com/office/drawing/2014/main" id="{0C19E012-3031-FCDB-E2F8-E200F2821185}"/>
              </a:ext>
            </a:extLst>
          </p:cNvPr>
          <p:cNvPicPr>
            <a:picLocks noGrp="1" noChangeAspect="1"/>
          </p:cNvPicPr>
          <p:nvPr>
            <p:ph idx="1"/>
          </p:nvPr>
        </p:nvPicPr>
        <p:blipFill>
          <a:blip r:embed="rId3"/>
          <a:stretch>
            <a:fillRect/>
          </a:stretch>
        </p:blipFill>
        <p:spPr>
          <a:xfrm>
            <a:off x="6198780" y="3429000"/>
            <a:ext cx="5583527" cy="2238632"/>
          </a:xfrm>
          <a:prstGeom prst="rect">
            <a:avLst/>
          </a:prstGeom>
        </p:spPr>
      </p:pic>
    </p:spTree>
    <p:extLst>
      <p:ext uri="{BB962C8B-B14F-4D97-AF65-F5344CB8AC3E}">
        <p14:creationId xmlns:p14="http://schemas.microsoft.com/office/powerpoint/2010/main" val="417512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3AAECC-F0AD-1A47-6F17-8A8978930CF9}"/>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b="1" dirty="0"/>
              <a:t>Model Testing</a:t>
            </a:r>
          </a:p>
        </p:txBody>
      </p:sp>
      <p:sp>
        <p:nvSpPr>
          <p:cNvPr id="47" name="Rectangle 4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527B6E1-5819-53CB-63D6-09215F9DCD5D}"/>
              </a:ext>
            </a:extLst>
          </p:cNvPr>
          <p:cNvSpPr txBox="1"/>
          <p:nvPr/>
        </p:nvSpPr>
        <p:spPr>
          <a:xfrm>
            <a:off x="438912" y="2512611"/>
            <a:ext cx="4832803" cy="3664351"/>
          </a:xfrm>
          <a:prstGeom prst="rect">
            <a:avLst/>
          </a:prstGeom>
        </p:spPr>
        <p:txBody>
          <a:bodyPr vert="horz" lIns="91440" tIns="45720" rIns="91440" bIns="45720" rtlCol="0">
            <a:normAutofit/>
          </a:bodyPr>
          <a:lstStyle/>
          <a:p>
            <a:pPr algn="just">
              <a:lnSpc>
                <a:spcPct val="90000"/>
              </a:lnSpc>
              <a:spcAft>
                <a:spcPts val="600"/>
              </a:spcAft>
            </a:pPr>
            <a:r>
              <a:rPr lang="en-US" dirty="0"/>
              <a:t>The trained models were put to the test on the test dataset in the last stage. The `predict()` function was utilized to create predictions, which were then assessed for performance using a range of metrics, including the confusion matrix, classification report, and F1-score. To achieve this, the methods `f1_score()}, `</a:t>
            </a:r>
            <a:r>
              <a:rPr lang="en-US" dirty="0" err="1"/>
              <a:t>classification_report</a:t>
            </a:r>
            <a:r>
              <a:rPr lang="en-US" dirty="0"/>
              <a:t>()}, and `</a:t>
            </a:r>
            <a:r>
              <a:rPr lang="en-US" dirty="0" err="1"/>
              <a:t>confusion_matrix</a:t>
            </a:r>
            <a:r>
              <a:rPr lang="en-US" dirty="0"/>
              <a:t>()` were used. To give a thorough picture of the model's performance, the F1-scores were further displayed.</a:t>
            </a:r>
          </a:p>
        </p:txBody>
      </p:sp>
      <p:pic>
        <p:nvPicPr>
          <p:cNvPr id="6" name="Picture 2">
            <a:extLst>
              <a:ext uri="{FF2B5EF4-FFF2-40B4-BE49-F238E27FC236}">
                <a16:creationId xmlns:a16="http://schemas.microsoft.com/office/drawing/2014/main" id="{90B91673-89BE-AD63-794F-5D8C04BB4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8120" y="517600"/>
            <a:ext cx="453421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table with numbers and text&#10;&#10;Description automatically generated">
            <a:extLst>
              <a:ext uri="{FF2B5EF4-FFF2-40B4-BE49-F238E27FC236}">
                <a16:creationId xmlns:a16="http://schemas.microsoft.com/office/drawing/2014/main" id="{3EE84A46-CEE8-6C25-915C-AB9F385413AD}"/>
              </a:ext>
            </a:extLst>
          </p:cNvPr>
          <p:cNvPicPr>
            <a:picLocks noGrp="1" noChangeAspect="1"/>
          </p:cNvPicPr>
          <p:nvPr>
            <p:ph idx="1"/>
          </p:nvPr>
        </p:nvPicPr>
        <p:blipFill>
          <a:blip r:embed="rId3"/>
          <a:stretch>
            <a:fillRect/>
          </a:stretch>
        </p:blipFill>
        <p:spPr>
          <a:xfrm>
            <a:off x="6617368" y="3776813"/>
            <a:ext cx="5135719" cy="2047574"/>
          </a:xfrm>
          <a:prstGeom prst="rect">
            <a:avLst/>
          </a:prstGeom>
        </p:spPr>
      </p:pic>
    </p:spTree>
    <p:extLst>
      <p:ext uri="{BB962C8B-B14F-4D97-AF65-F5344CB8AC3E}">
        <p14:creationId xmlns:p14="http://schemas.microsoft.com/office/powerpoint/2010/main" val="83188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73FB1C-C808-C59D-C869-4E1B882F05D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600" b="1" dirty="0">
                <a:latin typeface="+mn-lt"/>
              </a:rPr>
              <a:t>PROJECT DEMONSTRATION</a:t>
            </a:r>
            <a:endParaRPr lang="en-US" sz="6600" b="1" kern="1200" dirty="0">
              <a:solidFill>
                <a:schemeClr val="tx1"/>
              </a:solidFill>
              <a:latin typeface="+mn-lt"/>
            </a:endParaRPr>
          </a:p>
        </p:txBody>
      </p:sp>
      <p:sp>
        <p:nvSpPr>
          <p:cNvPr id="22" name="Rectangle 2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17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2C96FC-9727-2740-06C7-5DFEDF91A6CA}"/>
              </a:ext>
            </a:extLst>
          </p:cNvPr>
          <p:cNvSpPr>
            <a:spLocks noGrp="1"/>
          </p:cNvSpPr>
          <p:nvPr>
            <p:ph type="title"/>
          </p:nvPr>
        </p:nvSpPr>
        <p:spPr>
          <a:xfrm>
            <a:off x="1115568" y="548640"/>
            <a:ext cx="10168128" cy="1179576"/>
          </a:xfrm>
        </p:spPr>
        <p:txBody>
          <a:bodyPr>
            <a:normAutofit/>
          </a:bodyPr>
          <a:lstStyle/>
          <a:p>
            <a:r>
              <a:rPr lang="en-US" sz="4000" b="1"/>
              <a:t>Conclusion</a:t>
            </a: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5CB877D-DCA0-19CA-7C8A-423AD0DFCE6B}"/>
              </a:ext>
            </a:extLst>
          </p:cNvPr>
          <p:cNvSpPr>
            <a:spLocks noGrp="1"/>
          </p:cNvSpPr>
          <p:nvPr>
            <p:ph idx="1"/>
          </p:nvPr>
        </p:nvSpPr>
        <p:spPr>
          <a:xfrm>
            <a:off x="1115568" y="2481943"/>
            <a:ext cx="10168128" cy="3695020"/>
          </a:xfrm>
        </p:spPr>
        <p:txBody>
          <a:bodyPr>
            <a:normAutofit/>
          </a:bodyPr>
          <a:lstStyle/>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research used the 1999 DARPA Intrusion Detection Evaluation Dataset to evaluate machine learning methods for detecting cyberattacks on computer networks.</a:t>
            </a:r>
          </a:p>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Decision Tree Classifier performed the best, with an F1-score of 99.12% and a test score of 99.01%.</a:t>
            </a:r>
          </a:p>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study highlights the importance of data preprocessing, feature engineering with Recursive Feature Elimination (RFE), hyperparameter tuning, and thorough model evaluation to achieve reliable Network Intrusion Detection Systems (NIDS).</a:t>
            </a:r>
          </a:p>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KNN model showed the best training and test scores, while the Decision Tree, SVC, and Logistic Regression models also performed well.</a:t>
            </a:r>
          </a:p>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Naive Bayes model performed the least.</a:t>
            </a:r>
          </a:p>
          <a:p>
            <a:pPr>
              <a:buFont typeface="Arial" panose="020B0604020202020204" pitchFamily="34" charset="0"/>
              <a:buChar char="•"/>
            </a:pPr>
            <a:r>
              <a:rPr lang="en-US" sz="1700" b="0" i="0">
                <a:effectLst/>
                <a:latin typeface="Times New Roman" panose="02020603050405020304" pitchFamily="18" charset="0"/>
                <a:cs typeface="Times New Roman" panose="02020603050405020304" pitchFamily="18" charset="0"/>
              </a:rPr>
              <a:t>The research demonstrates the potential of machine learning models in network security and provides a solid foundation for improving and implementing NIDS in practical situations.</a:t>
            </a:r>
          </a:p>
          <a:p>
            <a:pPr marL="0" indent="0">
              <a:buNone/>
            </a:pPr>
            <a:endParaRPr lang="en-US"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039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993CE-D79E-FE1A-DB4E-9816128ECBC2}"/>
              </a:ext>
            </a:extLst>
          </p:cNvPr>
          <p:cNvSpPr>
            <a:spLocks noGrp="1"/>
          </p:cNvSpPr>
          <p:nvPr>
            <p:ph type="title"/>
          </p:nvPr>
        </p:nvSpPr>
        <p:spPr>
          <a:xfrm>
            <a:off x="6501028" y="2852546"/>
            <a:ext cx="4805996" cy="1297115"/>
          </a:xfrm>
        </p:spPr>
        <p:txBody>
          <a:bodyPr vert="horz" lIns="91440" tIns="45720" rIns="91440" bIns="45720" rtlCol="0" anchor="t">
            <a:normAutofit/>
          </a:bodyPr>
          <a:lstStyle/>
          <a:p>
            <a:pPr algn="ctr"/>
            <a:r>
              <a:rPr lang="en-US" sz="5400" b="1" kern="1200" dirty="0">
                <a:solidFill>
                  <a:schemeClr val="tx2"/>
                </a:solidFill>
                <a:latin typeface="+mj-lt"/>
                <a:ea typeface="+mj-ea"/>
                <a:cs typeface="+mj-cs"/>
              </a:rPr>
              <a:t>Thank you</a:t>
            </a:r>
          </a:p>
        </p:txBody>
      </p:sp>
      <p:pic>
        <p:nvPicPr>
          <p:cNvPr id="17" name="Graphic 16" descr="Handshake">
            <a:extLst>
              <a:ext uri="{FF2B5EF4-FFF2-40B4-BE49-F238E27FC236}">
                <a16:creationId xmlns:a16="http://schemas.microsoft.com/office/drawing/2014/main" id="{CB62C2B4-8E8D-0254-4E14-FFC6862084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4" name="Group 2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5" name="Freeform: Shape 2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032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CDAF6F-CFF9-D425-33E0-4DE2208FD2B9}"/>
              </a:ext>
            </a:extLst>
          </p:cNvPr>
          <p:cNvSpPr txBox="1"/>
          <p:nvPr/>
        </p:nvSpPr>
        <p:spPr>
          <a:xfrm>
            <a:off x="7255564" y="834888"/>
            <a:ext cx="4314645" cy="12689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latin typeface="+mj-lt"/>
                <a:ea typeface="+mj-ea"/>
                <a:cs typeface="+mj-cs"/>
              </a:rPr>
              <a:t>Group Members</a:t>
            </a:r>
          </a:p>
        </p:txBody>
      </p:sp>
      <p:pic>
        <p:nvPicPr>
          <p:cNvPr id="19" name="Picture 18" descr="Satu dalam kerumunan">
            <a:extLst>
              <a:ext uri="{FF2B5EF4-FFF2-40B4-BE49-F238E27FC236}">
                <a16:creationId xmlns:a16="http://schemas.microsoft.com/office/drawing/2014/main" id="{AB85BC14-EC83-F6AE-9D01-0C7591B4E675}"/>
              </a:ext>
            </a:extLst>
          </p:cNvPr>
          <p:cNvPicPr>
            <a:picLocks noChangeAspect="1"/>
          </p:cNvPicPr>
          <p:nvPr/>
        </p:nvPicPr>
        <p:blipFill rotWithShape="1">
          <a:blip r:embed="rId2"/>
          <a:srcRect l="17627" r="891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45" name="Rectangle 4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Content Placeholder 2">
            <a:extLst>
              <a:ext uri="{FF2B5EF4-FFF2-40B4-BE49-F238E27FC236}">
                <a16:creationId xmlns:a16="http://schemas.microsoft.com/office/drawing/2014/main" id="{9D699D49-89F5-DD98-2D5C-CFAE95FDAA6D}"/>
              </a:ext>
            </a:extLst>
          </p:cNvPr>
          <p:cNvSpPr>
            <a:spLocks noGrp="1"/>
          </p:cNvSpPr>
          <p:nvPr>
            <p:ph idx="1"/>
          </p:nvPr>
        </p:nvSpPr>
        <p:spPr>
          <a:xfrm>
            <a:off x="6883869" y="2644017"/>
            <a:ext cx="5058033" cy="2851049"/>
          </a:xfrm>
        </p:spPr>
        <p:txBody>
          <a:bodyPr vert="horz" lIns="91440" tIns="45720" rIns="91440" bIns="45720" rtlCol="0" anchor="t">
            <a:normAutofit/>
          </a:bodyPr>
          <a:lstStyle/>
          <a:p>
            <a:pPr marL="0"/>
            <a:r>
              <a:rPr lang="en-US" sz="2400" dirty="0"/>
              <a:t>Yasaswi Polasi - A04330570</a:t>
            </a:r>
          </a:p>
          <a:p>
            <a:pPr marL="0"/>
            <a:r>
              <a:rPr lang="en-US" sz="2400" dirty="0"/>
              <a:t>Dharma Reddy </a:t>
            </a:r>
            <a:r>
              <a:rPr lang="en-US" sz="2400" dirty="0" err="1"/>
              <a:t>Pandem</a:t>
            </a:r>
            <a:r>
              <a:rPr lang="en-US" sz="2400" dirty="0"/>
              <a:t> - A04328067</a:t>
            </a:r>
          </a:p>
          <a:p>
            <a:pPr marL="0"/>
            <a:r>
              <a:rPr lang="en-US" sz="2400" dirty="0"/>
              <a:t>Abhishek </a:t>
            </a:r>
            <a:r>
              <a:rPr lang="en-US" sz="2400" dirty="0" err="1"/>
              <a:t>Medikonda</a:t>
            </a:r>
            <a:r>
              <a:rPr lang="en-US" sz="2400" dirty="0"/>
              <a:t> - A04315522 </a:t>
            </a:r>
          </a:p>
          <a:p>
            <a:pPr marL="0"/>
            <a:r>
              <a:rPr lang="en-US" sz="2400" dirty="0"/>
              <a:t>Sushma </a:t>
            </a:r>
            <a:r>
              <a:rPr lang="en-US" sz="2400" dirty="0" err="1"/>
              <a:t>Ponugoti</a:t>
            </a:r>
            <a:r>
              <a:rPr lang="en-US" sz="2400" dirty="0"/>
              <a:t> - A04319806</a:t>
            </a:r>
          </a:p>
        </p:txBody>
      </p:sp>
    </p:spTree>
    <p:extLst>
      <p:ext uri="{BB962C8B-B14F-4D97-AF65-F5344CB8AC3E}">
        <p14:creationId xmlns:p14="http://schemas.microsoft.com/office/powerpoint/2010/main" val="186876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69E4D-8447-9B30-16DC-874ECCB2F378}"/>
              </a:ext>
            </a:extLst>
          </p:cNvPr>
          <p:cNvSpPr>
            <a:spLocks noGrp="1"/>
          </p:cNvSpPr>
          <p:nvPr>
            <p:ph type="title"/>
          </p:nvPr>
        </p:nvSpPr>
        <p:spPr>
          <a:xfrm>
            <a:off x="838200" y="365125"/>
            <a:ext cx="10515600" cy="1325563"/>
          </a:xfrm>
        </p:spPr>
        <p:txBody>
          <a:bodyPr>
            <a:normAutofit/>
          </a:bodyPr>
          <a:lstStyle/>
          <a:p>
            <a:pPr algn="ctr"/>
            <a:r>
              <a:rPr lang="en-US" sz="5400" b="1" dirty="0"/>
              <a:t>Table of Contents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8B6E8A-1661-EB93-B529-AA437CCEDBD3}"/>
              </a:ext>
            </a:extLst>
          </p:cNvPr>
          <p:cNvSpPr>
            <a:spLocks noGrp="1"/>
          </p:cNvSpPr>
          <p:nvPr>
            <p:ph idx="1"/>
          </p:nvPr>
        </p:nvSpPr>
        <p:spPr>
          <a:xfrm>
            <a:off x="838200" y="1929384"/>
            <a:ext cx="10515600" cy="4251960"/>
          </a:xfrm>
        </p:spPr>
        <p:txBody>
          <a:bodyPr>
            <a:normAutofit/>
          </a:bodyPr>
          <a:lstStyle/>
          <a:p>
            <a:r>
              <a:rPr lang="en-US" sz="1400" kern="1200" dirty="0">
                <a:effectLst/>
                <a:latin typeface="Times New Roman" panose="02020603050405020304" pitchFamily="18" charset="0"/>
                <a:ea typeface="+mj-ea"/>
                <a:cs typeface="Times New Roman" panose="02020603050405020304" pitchFamily="18" charset="0"/>
              </a:rPr>
              <a:t>ABSTRACT</a:t>
            </a:r>
          </a:p>
          <a:p>
            <a:r>
              <a:rPr lang="en-US" sz="1400" kern="1200" dirty="0">
                <a:effectLst/>
                <a:latin typeface="Times New Roman" panose="02020603050405020304" pitchFamily="18" charset="0"/>
                <a:ea typeface="+mj-ea"/>
                <a:cs typeface="Times New Roman" panose="02020603050405020304" pitchFamily="18" charset="0"/>
              </a:rPr>
              <a:t>LITERATURE SURVEY</a:t>
            </a:r>
            <a:endParaRPr lang="en-US" sz="1400" dirty="0">
              <a:latin typeface="Times New Roman" panose="02020603050405020304" pitchFamily="18" charset="0"/>
              <a:ea typeface="+mj-ea"/>
              <a:cs typeface="Times New Roman" panose="02020603050405020304" pitchFamily="18" charset="0"/>
            </a:endParaRPr>
          </a:p>
          <a:p>
            <a:r>
              <a:rPr lang="en-US" sz="1400" kern="1200" dirty="0">
                <a:effectLst/>
                <a:latin typeface="Times New Roman" panose="02020603050405020304" pitchFamily="18" charset="0"/>
                <a:ea typeface="+mj-ea"/>
                <a:cs typeface="Times New Roman" panose="02020603050405020304" pitchFamily="18" charset="0"/>
              </a:rPr>
              <a:t>INTRODUCTION</a:t>
            </a:r>
          </a:p>
          <a:p>
            <a:r>
              <a:rPr lang="en-US" sz="1400" kern="1200" dirty="0">
                <a:effectLst/>
                <a:latin typeface="Times New Roman" panose="02020603050405020304" pitchFamily="18" charset="0"/>
                <a:ea typeface="+mj-ea"/>
                <a:cs typeface="Times New Roman" panose="02020603050405020304" pitchFamily="18" charset="0"/>
              </a:rPr>
              <a:t>LIBRARIES AND DATASETS USED</a:t>
            </a:r>
          </a:p>
          <a:p>
            <a:r>
              <a:rPr lang="en-US" sz="1400" kern="1200" dirty="0">
                <a:effectLst/>
                <a:latin typeface="Times New Roman" panose="02020603050405020304" pitchFamily="18" charset="0"/>
                <a:ea typeface="+mj-ea"/>
                <a:cs typeface="Times New Roman" panose="02020603050405020304" pitchFamily="18" charset="0"/>
              </a:rPr>
              <a:t>MACHINE LEARNING MODELS USED</a:t>
            </a:r>
          </a:p>
          <a:p>
            <a:r>
              <a:rPr lang="en-US" sz="1400" kern="1200" dirty="0">
                <a:effectLst/>
                <a:latin typeface="Times New Roman" panose="02020603050405020304" pitchFamily="18" charset="0"/>
                <a:ea typeface="+mj-ea"/>
                <a:cs typeface="Times New Roman" panose="02020603050405020304" pitchFamily="18" charset="0"/>
              </a:rPr>
              <a:t>METHADOLOGY</a:t>
            </a:r>
          </a:p>
          <a:p>
            <a:r>
              <a:rPr lang="en-US" sz="1400" kern="1200" dirty="0">
                <a:effectLst/>
                <a:latin typeface="Times New Roman" panose="02020603050405020304" pitchFamily="18" charset="0"/>
                <a:ea typeface="+mj-ea"/>
                <a:cs typeface="Times New Roman" panose="02020603050405020304" pitchFamily="18" charset="0"/>
              </a:rPr>
              <a:t>DATASETS FOR NETWORK INTRUSION DETECTION</a:t>
            </a:r>
            <a:endParaRPr lang="en-US" sz="1400" dirty="0">
              <a:latin typeface="Times New Roman" panose="02020603050405020304" pitchFamily="18" charset="0"/>
              <a:ea typeface="+mj-ea"/>
              <a:cs typeface="Times New Roman" panose="02020603050405020304" pitchFamily="18" charset="0"/>
            </a:endParaRPr>
          </a:p>
          <a:p>
            <a:r>
              <a:rPr lang="en-US" sz="1400" kern="1200" dirty="0">
                <a:effectLst/>
                <a:latin typeface="Times New Roman" panose="02020603050405020304" pitchFamily="18" charset="0"/>
                <a:ea typeface="+mj-ea"/>
                <a:cs typeface="Times New Roman" panose="02020603050405020304" pitchFamily="18" charset="0"/>
              </a:rPr>
              <a:t>ANOMALY DETECTION</a:t>
            </a:r>
          </a:p>
          <a:p>
            <a:r>
              <a:rPr lang="en-US" sz="1400" kern="1200" dirty="0">
                <a:effectLst/>
                <a:latin typeface="Times New Roman" panose="02020603050405020304" pitchFamily="18" charset="0"/>
                <a:ea typeface="+mj-ea"/>
                <a:cs typeface="Times New Roman" panose="02020603050405020304" pitchFamily="18" charset="0"/>
              </a:rPr>
              <a:t>MODEL TRAINING AND EVALUATION</a:t>
            </a:r>
            <a:endParaRPr lang="en-US" sz="1400" dirty="0">
              <a:latin typeface="Times New Roman" panose="02020603050405020304" pitchFamily="18" charset="0"/>
              <a:ea typeface="+mj-ea"/>
              <a:cs typeface="Times New Roman" panose="02020603050405020304" pitchFamily="18" charset="0"/>
            </a:endParaRPr>
          </a:p>
          <a:p>
            <a:r>
              <a:rPr lang="en-US" sz="1400" kern="1200" dirty="0">
                <a:effectLst/>
                <a:latin typeface="Times New Roman" panose="02020603050405020304" pitchFamily="18" charset="0"/>
                <a:ea typeface="+mj-ea"/>
                <a:cs typeface="Times New Roman" panose="02020603050405020304" pitchFamily="18" charset="0"/>
              </a:rPr>
              <a:t>HYPERPARAMETER TUNING</a:t>
            </a:r>
          </a:p>
          <a:p>
            <a:r>
              <a:rPr lang="en-US" sz="1400" kern="1200" dirty="0">
                <a:effectLst/>
                <a:latin typeface="Times New Roman" panose="02020603050405020304" pitchFamily="18" charset="0"/>
                <a:ea typeface="+mj-ea"/>
                <a:cs typeface="Times New Roman" panose="02020603050405020304" pitchFamily="18" charset="0"/>
              </a:rPr>
              <a:t>MODEL VALIDATION</a:t>
            </a:r>
          </a:p>
          <a:p>
            <a:r>
              <a:rPr lang="en-US" sz="1400" kern="1200" dirty="0">
                <a:effectLst/>
                <a:latin typeface="Times New Roman" panose="02020603050405020304" pitchFamily="18" charset="0"/>
                <a:ea typeface="+mj-ea"/>
                <a:cs typeface="Times New Roman" panose="02020603050405020304" pitchFamily="18" charset="0"/>
              </a:rPr>
              <a:t>MODEL TESTING</a:t>
            </a:r>
          </a:p>
          <a:p>
            <a:r>
              <a:rPr lang="en-US" sz="1400" kern="1200" dirty="0">
                <a:effectLst/>
                <a:latin typeface="Times New Roman" panose="02020603050405020304" pitchFamily="18" charset="0"/>
                <a:ea typeface="+mj-ea"/>
                <a:cs typeface="Times New Roman" panose="02020603050405020304" pitchFamily="18" charset="0"/>
              </a:rPr>
              <a:t>CONCLUSION</a:t>
            </a:r>
          </a:p>
          <a:p>
            <a:endParaRPr lang="en-US" sz="1400" kern="1200" dirty="0">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17304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63669-D1D5-5B3B-EE10-99EBCB0D288D}"/>
              </a:ext>
            </a:extLst>
          </p:cNvPr>
          <p:cNvSpPr>
            <a:spLocks noGrp="1"/>
          </p:cNvSpPr>
          <p:nvPr>
            <p:ph type="title"/>
          </p:nvPr>
        </p:nvSpPr>
        <p:spPr>
          <a:xfrm>
            <a:off x="5297593" y="422317"/>
            <a:ext cx="6251110" cy="1783080"/>
          </a:xfrm>
        </p:spPr>
        <p:txBody>
          <a:bodyPr anchor="b">
            <a:normAutofit/>
          </a:bodyPr>
          <a:lstStyle/>
          <a:p>
            <a:r>
              <a:rPr lang="en-US" sz="5000" b="1" dirty="0">
                <a:latin typeface="+mn-lt"/>
              </a:rPr>
              <a:t>Abstract</a:t>
            </a:r>
          </a:p>
        </p:txBody>
      </p:sp>
      <p:pic>
        <p:nvPicPr>
          <p:cNvPr id="5" name="Picture 4" descr="A 3D pattern of ring shapes connected by lines">
            <a:extLst>
              <a:ext uri="{FF2B5EF4-FFF2-40B4-BE49-F238E27FC236}">
                <a16:creationId xmlns:a16="http://schemas.microsoft.com/office/drawing/2014/main" id="{B3C6ABD7-83AA-7525-42F5-7CD01039B95C}"/>
              </a:ext>
            </a:extLst>
          </p:cNvPr>
          <p:cNvPicPr>
            <a:picLocks noChangeAspect="1"/>
          </p:cNvPicPr>
          <p:nvPr/>
        </p:nvPicPr>
        <p:blipFill rotWithShape="1">
          <a:blip r:embed="rId2"/>
          <a:srcRect l="14539" r="472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87D562-9C09-BDCA-5087-187473831764}"/>
              </a:ext>
            </a:extLst>
          </p:cNvPr>
          <p:cNvSpPr>
            <a:spLocks noGrp="1"/>
          </p:cNvSpPr>
          <p:nvPr>
            <p:ph idx="1"/>
          </p:nvPr>
        </p:nvSpPr>
        <p:spPr>
          <a:xfrm>
            <a:off x="4665229" y="2374947"/>
            <a:ext cx="7220373" cy="4379976"/>
          </a:xfrm>
        </p:spPr>
        <p:txBody>
          <a:bodyPr>
            <a:normAutofit lnSpcReduction="10000"/>
          </a:bodyPr>
          <a:lstStyle/>
          <a:p>
            <a:pPr marL="0" indent="0" algn="just">
              <a:lnSpc>
                <a:spcPct val="100000"/>
              </a:lnSpc>
              <a:buNone/>
            </a:pPr>
            <a:r>
              <a:rPr lang="en-US" sz="1400" dirty="0">
                <a:cs typeface="Times New Roman" panose="02020603050405020304" pitchFamily="18" charset="0"/>
              </a:rPr>
              <a:t>The goal of this project is to create and evaluate several machine learning models for detecting network traffic using a dataset which is enhanced with information on the characteristics of network traffic. The algorithm carries out thorough preprocessing of the data, which includes robust handling of missing values, suitable encoding of categorical features, and feature selection based on Random Forest Importance. Carefully dividing the dataset into training and testing sets guarantees an objective assessment of the model. A number of classification techniques are investigated, including Decision Trees, Support Vector Classifier (SVC), K-Nearest Neighbors (KNN), Logistic Regression, and Naive Bayes. Using the well-known optimization toolkit </a:t>
            </a:r>
            <a:r>
              <a:rPr lang="en-US" sz="1400" dirty="0" err="1">
                <a:cs typeface="Times New Roman" panose="02020603050405020304" pitchFamily="18" charset="0"/>
              </a:rPr>
              <a:t>Optuna</a:t>
            </a:r>
            <a:r>
              <a:rPr lang="en-US" sz="1400" dirty="0">
                <a:cs typeface="Times New Roman" panose="02020603050405020304" pitchFamily="18" charset="0"/>
              </a:rPr>
              <a:t>, hyperparameter tweaking for the KNN and Decision Tree models is done with great care. Various metrics, like accuracy, precision, recall, and F1- score, are used to thoroughly assess the models' performance on the test set after they have undergone substantial training on the training set. The outcomes are shown in tabular and graphical forms, along with thorough categorization reports and intricate confusion matrices. The method carefully compares accuracy and recall scores and uses 10-fold cross-validation to robustly evaluate the models' generalization ability. To give a better understanding of each model's consistency, the mean precision and recall scores are reported along with their standard deviations. The KNN model, for example, obtained a mean recall of 99.98% ± 0.0 and a mean precision of 99.98% ± 0.0. The F1-scores for each model are also given, emphasizing the performance of the Decision Tree model, which has the leading F1-score of 100.0%. All things considered, this project provides a thorough and in-depth analysis of several machine learning models for network anomaly detection, with a special focus on fine-tuning hyperparameters and carefully evaluating generalization performance using cross-validation. </a:t>
            </a:r>
          </a:p>
        </p:txBody>
      </p:sp>
    </p:spTree>
    <p:extLst>
      <p:ext uri="{BB962C8B-B14F-4D97-AF65-F5344CB8AC3E}">
        <p14:creationId xmlns:p14="http://schemas.microsoft.com/office/powerpoint/2010/main" val="32499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65296-C13B-DE75-0A56-B54F3109A3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000" b="1" kern="1200" dirty="0">
                <a:solidFill>
                  <a:schemeClr val="tx1"/>
                </a:solidFill>
                <a:latin typeface="+mn-lt"/>
                <a:ea typeface="+mj-ea"/>
                <a:cs typeface="+mj-cs"/>
              </a:rPr>
              <a:t>Literature Survey</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00DC578-4E59-BD22-0410-6F3D73BA4E40}"/>
              </a:ext>
            </a:extLst>
          </p:cNvPr>
          <p:cNvGraphicFramePr>
            <a:graphicFrameLocks noGrp="1"/>
          </p:cNvGraphicFramePr>
          <p:nvPr>
            <p:ph idx="1"/>
            <p:extLst>
              <p:ext uri="{D42A27DB-BD31-4B8C-83A1-F6EECF244321}">
                <p14:modId xmlns:p14="http://schemas.microsoft.com/office/powerpoint/2010/main" val="2349155921"/>
              </p:ext>
            </p:extLst>
          </p:nvPr>
        </p:nvGraphicFramePr>
        <p:xfrm>
          <a:off x="4775200" y="675769"/>
          <a:ext cx="6796685" cy="5528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0384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Building an Intrusion Detection System using Deep Learning | by Tamim Mirza  | Towards Data Science">
            <a:extLst>
              <a:ext uri="{FF2B5EF4-FFF2-40B4-BE49-F238E27FC236}">
                <a16:creationId xmlns:a16="http://schemas.microsoft.com/office/drawing/2014/main" id="{7CCE3CA4-B6A7-2E38-1DE2-47B0375D74F2}"/>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18562" b="90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10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1E077-1FE2-6E45-F972-EED5B371DAB6}"/>
              </a:ext>
            </a:extLst>
          </p:cNvPr>
          <p:cNvSpPr>
            <a:spLocks noGrp="1"/>
          </p:cNvSpPr>
          <p:nvPr>
            <p:ph type="title"/>
          </p:nvPr>
        </p:nvSpPr>
        <p:spPr>
          <a:xfrm>
            <a:off x="838200" y="365125"/>
            <a:ext cx="10515600" cy="1325563"/>
          </a:xfrm>
        </p:spPr>
        <p:txBody>
          <a:bodyPr>
            <a:normAutofit/>
          </a:bodyPr>
          <a:lstStyle/>
          <a:p>
            <a:r>
              <a:rPr lang="en-US" b="1" dirty="0">
                <a:latin typeface="+mn-lt"/>
              </a:rPr>
              <a:t>Introduction</a:t>
            </a:r>
          </a:p>
        </p:txBody>
      </p:sp>
      <p:graphicFrame>
        <p:nvGraphicFramePr>
          <p:cNvPr id="6" name="Rectangle 1">
            <a:extLst>
              <a:ext uri="{FF2B5EF4-FFF2-40B4-BE49-F238E27FC236}">
                <a16:creationId xmlns:a16="http://schemas.microsoft.com/office/drawing/2014/main" id="{9556B005-DE9A-3CBE-6A36-58602A449C18}"/>
              </a:ext>
            </a:extLst>
          </p:cNvPr>
          <p:cNvGraphicFramePr>
            <a:graphicFrameLocks noGrp="1"/>
          </p:cNvGraphicFramePr>
          <p:nvPr>
            <p:ph idx="1"/>
            <p:extLst>
              <p:ext uri="{D42A27DB-BD31-4B8C-83A1-F6EECF244321}">
                <p14:modId xmlns:p14="http://schemas.microsoft.com/office/powerpoint/2010/main" val="11798838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7695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1AF81-2394-FD8D-826B-AF26F93DC85D}"/>
              </a:ext>
            </a:extLst>
          </p:cNvPr>
          <p:cNvSpPr>
            <a:spLocks noGrp="1"/>
          </p:cNvSpPr>
          <p:nvPr>
            <p:ph type="title"/>
          </p:nvPr>
        </p:nvSpPr>
        <p:spPr>
          <a:xfrm>
            <a:off x="256628" y="1977621"/>
            <a:ext cx="3524555" cy="2163151"/>
          </a:xfrm>
        </p:spPr>
        <p:txBody>
          <a:bodyPr anchor="b">
            <a:noAutofit/>
          </a:bodyPr>
          <a:lstStyle/>
          <a:p>
            <a:r>
              <a:rPr lang="en-US" sz="4000" b="1" dirty="0">
                <a:solidFill>
                  <a:srgbClr val="FFFFFF"/>
                </a:solidFill>
                <a:latin typeface="+mn-lt"/>
                <a:cs typeface="Times New Roman" panose="02020603050405020304" pitchFamily="18" charset="0"/>
              </a:rPr>
              <a:t>LIBRARIES </a:t>
            </a:r>
            <a:br>
              <a:rPr lang="en-US" sz="4000" b="1" dirty="0">
                <a:solidFill>
                  <a:srgbClr val="FFFFFF"/>
                </a:solidFill>
                <a:latin typeface="+mn-lt"/>
                <a:cs typeface="Times New Roman" panose="02020603050405020304" pitchFamily="18" charset="0"/>
              </a:rPr>
            </a:br>
            <a:r>
              <a:rPr lang="en-US" sz="4000" b="1" dirty="0">
                <a:solidFill>
                  <a:srgbClr val="FFFFFF"/>
                </a:solidFill>
                <a:latin typeface="+mn-lt"/>
                <a:cs typeface="Times New Roman" panose="02020603050405020304" pitchFamily="18" charset="0"/>
              </a:rPr>
              <a:t>AND </a:t>
            </a:r>
            <a:br>
              <a:rPr lang="en-US" sz="4000" b="1" dirty="0">
                <a:solidFill>
                  <a:srgbClr val="FFFFFF"/>
                </a:solidFill>
                <a:latin typeface="+mn-lt"/>
                <a:cs typeface="Times New Roman" panose="02020603050405020304" pitchFamily="18" charset="0"/>
              </a:rPr>
            </a:br>
            <a:r>
              <a:rPr lang="en-US" sz="4000" b="1" dirty="0">
                <a:solidFill>
                  <a:srgbClr val="FFFFFF"/>
                </a:solidFill>
                <a:latin typeface="+mn-lt"/>
                <a:cs typeface="Times New Roman" panose="02020603050405020304" pitchFamily="18" charset="0"/>
              </a:rPr>
              <a:t>DATASETS USED</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769A1E62-56C6-B85F-1047-D0EA67379B1C}"/>
              </a:ext>
            </a:extLst>
          </p:cNvPr>
          <p:cNvGraphicFramePr>
            <a:graphicFrameLocks noGrp="1"/>
          </p:cNvGraphicFramePr>
          <p:nvPr>
            <p:ph idx="1"/>
            <p:extLst>
              <p:ext uri="{D42A27DB-BD31-4B8C-83A1-F6EECF244321}">
                <p14:modId xmlns:p14="http://schemas.microsoft.com/office/powerpoint/2010/main" val="86080215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470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Graph">
            <a:extLst>
              <a:ext uri="{FF2B5EF4-FFF2-40B4-BE49-F238E27FC236}">
                <a16:creationId xmlns:a16="http://schemas.microsoft.com/office/drawing/2014/main" id="{44AB6C30-2719-2379-7195-CC5650833AB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contrast="20000"/>
                    </a14:imgEffect>
                  </a14:imgLayer>
                </a14:imgProps>
              </a:ext>
            </a:extLst>
          </a:blip>
          <a:srcRect t="3674" b="6326"/>
          <a:stretch/>
        </p:blipFill>
        <p:spPr>
          <a:xfrm>
            <a:off x="-1" y="10"/>
            <a:ext cx="12192001" cy="6857990"/>
          </a:xfrm>
          <a:prstGeom prst="rect">
            <a:avLst/>
          </a:prstGeom>
        </p:spPr>
      </p:pic>
      <p:sp>
        <p:nvSpPr>
          <p:cNvPr id="2" name="Title 1">
            <a:extLst>
              <a:ext uri="{FF2B5EF4-FFF2-40B4-BE49-F238E27FC236}">
                <a16:creationId xmlns:a16="http://schemas.microsoft.com/office/drawing/2014/main" id="{06B5C091-24ED-9BC4-95C2-E47B0A54AC23}"/>
              </a:ext>
            </a:extLst>
          </p:cNvPr>
          <p:cNvSpPr>
            <a:spLocks noGrp="1"/>
          </p:cNvSpPr>
          <p:nvPr>
            <p:ph type="title"/>
          </p:nvPr>
        </p:nvSpPr>
        <p:spPr>
          <a:xfrm>
            <a:off x="313267" y="2407960"/>
            <a:ext cx="5379381" cy="2042078"/>
          </a:xfrm>
        </p:spPr>
        <p:txBody>
          <a:bodyPr>
            <a:normAutofit/>
          </a:bodyPr>
          <a:lstStyle/>
          <a:p>
            <a:r>
              <a:rPr lang="en-US" sz="4000" b="1" dirty="0">
                <a:solidFill>
                  <a:srgbClr val="FFFFFF"/>
                </a:solidFill>
                <a:latin typeface="+mn-lt"/>
              </a:rPr>
              <a:t>MACHINE LEARNING MODELS USED</a:t>
            </a:r>
            <a:endParaRPr lang="en-US" sz="4000" dirty="0">
              <a:solidFill>
                <a:srgbClr val="FFFFFF"/>
              </a:solidFill>
            </a:endParaRPr>
          </a:p>
        </p:txBody>
      </p:sp>
      <p:sp>
        <p:nvSpPr>
          <p:cNvPr id="9" name="Rectangle 1">
            <a:extLst>
              <a:ext uri="{FF2B5EF4-FFF2-40B4-BE49-F238E27FC236}">
                <a16:creationId xmlns:a16="http://schemas.microsoft.com/office/drawing/2014/main" id="{041D35E2-15A9-3498-9F9E-B084F0DE6918}"/>
              </a:ext>
            </a:extLst>
          </p:cNvPr>
          <p:cNvSpPr>
            <a:spLocks noGrp="1" noChangeArrowheads="1"/>
          </p:cNvSpPr>
          <p:nvPr>
            <p:ph idx="1"/>
          </p:nvPr>
        </p:nvSpPr>
        <p:spPr bwMode="auto">
          <a:xfrm>
            <a:off x="5825067" y="557189"/>
            <a:ext cx="6231466" cy="60637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indent="0" algn="just">
              <a:buNone/>
            </a:pPr>
            <a:r>
              <a:rPr lang="en-US" sz="1400" b="1" dirty="0">
                <a:solidFill>
                  <a:srgbClr val="FFFFFF"/>
                </a:solidFill>
                <a:cs typeface="Times New Roman" panose="02020603050405020304" pitchFamily="18" charset="0"/>
              </a:rPr>
              <a:t>1.Logistic Regression</a:t>
            </a:r>
            <a:r>
              <a:rPr lang="en-US" sz="1400" dirty="0">
                <a:solidFill>
                  <a:srgbClr val="FFFFFF"/>
                </a:solidFill>
                <a:cs typeface="Times New Roman" panose="02020603050405020304" pitchFamily="18" charset="0"/>
              </a:rPr>
              <a:t>: Logistic Regression is a supervised machine learning algorithm used for binary classification problems. It uses the logistic function to find a model that fits with the data points. The outputs of logistic regression are probabilities that the given input point belongs to a particular class. It is widely used in applications like spam detection, customer retention prediction, and even in advanced fields like neural networks</a:t>
            </a:r>
          </a:p>
          <a:p>
            <a:pPr marL="0" indent="0" algn="just">
              <a:buNone/>
            </a:pPr>
            <a:r>
              <a:rPr lang="en-US" sz="1400" b="1" dirty="0">
                <a:solidFill>
                  <a:srgbClr val="FFFFFF"/>
                </a:solidFill>
                <a:cs typeface="Times New Roman" panose="02020603050405020304" pitchFamily="18" charset="0"/>
              </a:rPr>
              <a:t>2</a:t>
            </a:r>
            <a:r>
              <a:rPr lang="en-US" sz="1400" dirty="0">
                <a:solidFill>
                  <a:srgbClr val="FFFFFF"/>
                </a:solidFill>
                <a:cs typeface="Times New Roman" panose="02020603050405020304" pitchFamily="18" charset="0"/>
              </a:rPr>
              <a:t>. </a:t>
            </a:r>
            <a:r>
              <a:rPr lang="en-US" sz="1400" b="1" dirty="0">
                <a:solidFill>
                  <a:srgbClr val="FFFFFF"/>
                </a:solidFill>
                <a:cs typeface="Times New Roman" panose="02020603050405020304" pitchFamily="18" charset="0"/>
              </a:rPr>
              <a:t>Support Vector Classifier</a:t>
            </a:r>
            <a:r>
              <a:rPr lang="en-US" sz="1400" dirty="0">
                <a:solidFill>
                  <a:srgbClr val="FFFFFF"/>
                </a:solidFill>
                <a:cs typeface="Times New Roman" panose="02020603050405020304" pitchFamily="18" charset="0"/>
              </a:rPr>
              <a:t>: Support Vector Classifier (SVC) is a powerful supervised learning model used for classification tasks. It works by finding a hyperplane that best divides data into classes. SVCs are effective in high dimensional spaces and are versatile as different Kernel functions can be specified for decision function. They are memory efficient as they use a subset of training points in decision function.</a:t>
            </a:r>
          </a:p>
          <a:p>
            <a:pPr marL="0" indent="0" algn="just">
              <a:buNone/>
            </a:pPr>
            <a:r>
              <a:rPr lang="en-US" sz="1400" b="1" dirty="0">
                <a:solidFill>
                  <a:srgbClr val="FFFFFF"/>
                </a:solidFill>
                <a:cs typeface="Times New Roman" panose="02020603050405020304" pitchFamily="18" charset="0"/>
              </a:rPr>
              <a:t>3. K-Nearest Neighbors (KNN): </a:t>
            </a:r>
            <a:r>
              <a:rPr lang="en-US" sz="1400" dirty="0">
                <a:solidFill>
                  <a:srgbClr val="FFFFFF"/>
                </a:solidFill>
                <a:cs typeface="Times New Roman" panose="02020603050405020304" pitchFamily="18" charset="0"/>
              </a:rPr>
              <a:t>K-Nearest Neighbors (KNN) is a type of instance-based learning algorithm used for both classification and regression tasks. It makes predictions based on the similarity of new instances to instances seen in training phase. KNN is simple to implement and capable of handling multi-output problems. However, it can be sensitive to the local structure of the data.</a:t>
            </a:r>
          </a:p>
          <a:p>
            <a:pPr marL="0" indent="0" algn="just">
              <a:buNone/>
            </a:pPr>
            <a:r>
              <a:rPr lang="en-US" sz="1400" b="1" dirty="0">
                <a:solidFill>
                  <a:srgbClr val="FFFFFF"/>
                </a:solidFill>
                <a:cs typeface="Times New Roman" panose="02020603050405020304" pitchFamily="18" charset="0"/>
              </a:rPr>
              <a:t>4. Naïve Bayes</a:t>
            </a:r>
            <a:r>
              <a:rPr lang="en-US" sz="1400" dirty="0">
                <a:solidFill>
                  <a:srgbClr val="FFFFFF"/>
                </a:solidFill>
                <a:cs typeface="Times New Roman" panose="02020603050405020304" pitchFamily="18" charset="0"/>
              </a:rPr>
              <a:t>: Naïve Bayes is probabilistic machine learning model used for classification tasks. It is based on applying Bayes’ theorem with strong independence assumptions between the features. Despite its simplicity, Naïve Bayes can be surprisingly accurate and is particularly useful for large datasets and real-time prediction.</a:t>
            </a:r>
          </a:p>
          <a:p>
            <a:pPr marL="0" indent="0" algn="just">
              <a:buNone/>
            </a:pPr>
            <a:r>
              <a:rPr lang="en-US" sz="1400" b="1" dirty="0">
                <a:solidFill>
                  <a:srgbClr val="FFFFFF"/>
                </a:solidFill>
                <a:cs typeface="Times New Roman" panose="02020603050405020304" pitchFamily="18" charset="0"/>
              </a:rPr>
              <a:t>5. Decision Tree</a:t>
            </a:r>
            <a:r>
              <a:rPr lang="en-US" sz="1400" dirty="0">
                <a:solidFill>
                  <a:srgbClr val="FFFFFF"/>
                </a:solidFill>
                <a:cs typeface="Times New Roman" panose="02020603050405020304" pitchFamily="18" charset="0"/>
              </a:rPr>
              <a:t>: A Decision Tree is a flowchart-like tree structure where each internal node denotes a test on an attribute, each branch represents an outcome of the test, and each leaf node holds a class label. Decision trees are capable of performing both classification and regression tasks. They are simple to understand, interpret, and visualize. However, they can create over-complex trees that do not generalize the data well.</a:t>
            </a:r>
          </a:p>
        </p:txBody>
      </p:sp>
    </p:spTree>
    <p:extLst>
      <p:ext uri="{BB962C8B-B14F-4D97-AF65-F5344CB8AC3E}">
        <p14:creationId xmlns:p14="http://schemas.microsoft.com/office/powerpoint/2010/main" val="119884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286D-B69B-5498-F877-C9E85BD358DD}"/>
              </a:ext>
            </a:extLst>
          </p:cNvPr>
          <p:cNvSpPr>
            <a:spLocks noGrp="1"/>
          </p:cNvSpPr>
          <p:nvPr>
            <p:ph type="title"/>
          </p:nvPr>
        </p:nvSpPr>
        <p:spPr>
          <a:xfrm>
            <a:off x="838200" y="365125"/>
            <a:ext cx="10515600" cy="1325563"/>
          </a:xfrm>
        </p:spPr>
        <p:txBody>
          <a:bodyPr>
            <a:normAutofit/>
          </a:bodyPr>
          <a:lstStyle/>
          <a:p>
            <a:r>
              <a:rPr lang="en-US" sz="5400" b="1">
                <a:latin typeface="+mn-lt"/>
              </a:rPr>
              <a:t>METHODOLOGY</a:t>
            </a:r>
          </a:p>
        </p:txBody>
      </p:sp>
      <p:sp>
        <p:nvSpPr>
          <p:cNvPr id="3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A white background with black and white clouds&#10;&#10;Description automatically generated">
            <a:extLst>
              <a:ext uri="{FF2B5EF4-FFF2-40B4-BE49-F238E27FC236}">
                <a16:creationId xmlns:a16="http://schemas.microsoft.com/office/drawing/2014/main" id="{790DD832-BEC7-C3C2-861A-B6305862981A}"/>
              </a:ext>
            </a:extLst>
          </p:cNvPr>
          <p:cNvPicPr>
            <a:picLocks noChangeAspect="1"/>
          </p:cNvPicPr>
          <p:nvPr/>
        </p:nvPicPr>
        <p:blipFill>
          <a:blip r:embed="rId2"/>
          <a:stretch>
            <a:fillRect/>
          </a:stretch>
        </p:blipFill>
        <p:spPr>
          <a:xfrm>
            <a:off x="5603009" y="4498803"/>
            <a:ext cx="804736" cy="804736"/>
          </a:xfrm>
          <a:prstGeom prst="rect">
            <a:avLst/>
          </a:prstGeom>
        </p:spPr>
      </p:pic>
      <p:sp>
        <p:nvSpPr>
          <p:cNvPr id="4" name="Rectangle 3">
            <a:extLst>
              <a:ext uri="{FF2B5EF4-FFF2-40B4-BE49-F238E27FC236}">
                <a16:creationId xmlns:a16="http://schemas.microsoft.com/office/drawing/2014/main" id="{DCCB1D74-B08D-45DE-3CBD-46C8FA7309D9}"/>
              </a:ext>
            </a:extLst>
          </p:cNvPr>
          <p:cNvSpPr/>
          <p:nvPr/>
        </p:nvSpPr>
        <p:spPr>
          <a:xfrm>
            <a:off x="5117268" y="2813955"/>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CC5D549C-9070-7D67-3B99-28870A10F129}"/>
              </a:ext>
            </a:extLst>
          </p:cNvPr>
          <p:cNvSpPr/>
          <p:nvPr/>
        </p:nvSpPr>
        <p:spPr>
          <a:xfrm>
            <a:off x="5117268" y="3635744"/>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69D2E5BD-1C47-D4F3-0850-1E15B224B6F4}"/>
              </a:ext>
            </a:extLst>
          </p:cNvPr>
          <p:cNvSpPr/>
          <p:nvPr/>
        </p:nvSpPr>
        <p:spPr>
          <a:xfrm>
            <a:off x="5117268" y="4422708"/>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63B802B9-BD28-2092-671F-84E2B87AE5E8}"/>
              </a:ext>
            </a:extLst>
          </p:cNvPr>
          <p:cNvSpPr/>
          <p:nvPr/>
        </p:nvSpPr>
        <p:spPr>
          <a:xfrm>
            <a:off x="5112781" y="5220355"/>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F2F7EBDA-5A6B-FDCF-B1FF-AB251CF16362}"/>
              </a:ext>
            </a:extLst>
          </p:cNvPr>
          <p:cNvSpPr/>
          <p:nvPr/>
        </p:nvSpPr>
        <p:spPr>
          <a:xfrm>
            <a:off x="5091893" y="6015390"/>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881E8D7-7947-C07C-698E-7BF5658D230A}"/>
              </a:ext>
            </a:extLst>
          </p:cNvPr>
          <p:cNvSpPr/>
          <p:nvPr/>
        </p:nvSpPr>
        <p:spPr>
          <a:xfrm>
            <a:off x="5091893" y="1937457"/>
            <a:ext cx="1957466" cy="52199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54B620F-9DBC-8B3B-E4CF-09504A315576}"/>
              </a:ext>
            </a:extLst>
          </p:cNvPr>
          <p:cNvSpPr txBox="1"/>
          <p:nvPr/>
        </p:nvSpPr>
        <p:spPr>
          <a:xfrm>
            <a:off x="5346695" y="1997182"/>
            <a:ext cx="1667471" cy="646331"/>
          </a:xfrm>
          <a:prstGeom prst="rect">
            <a:avLst/>
          </a:prstGeom>
          <a:noFill/>
        </p:spPr>
        <p:txBody>
          <a:bodyPr wrap="square" rtlCol="0">
            <a:spAutoFit/>
          </a:bodyPr>
          <a:lstStyle/>
          <a:p>
            <a:pPr defTabSz="804672"/>
            <a:r>
              <a:rPr lang="en-US" b="1" kern="1200" dirty="0">
                <a:solidFill>
                  <a:schemeClr val="tx1"/>
                </a:solidFill>
                <a:ea typeface="+mn-ea"/>
                <a:cs typeface="+mn-cs"/>
              </a:rPr>
              <a:t>Data Collection</a:t>
            </a:r>
          </a:p>
          <a:p>
            <a:endParaRPr lang="en-US" dirty="0"/>
          </a:p>
        </p:txBody>
      </p:sp>
      <p:sp>
        <p:nvSpPr>
          <p:cNvPr id="14" name="TextBox 13">
            <a:extLst>
              <a:ext uri="{FF2B5EF4-FFF2-40B4-BE49-F238E27FC236}">
                <a16:creationId xmlns:a16="http://schemas.microsoft.com/office/drawing/2014/main" id="{44ED84AC-7BE3-F7F8-5D1A-7C37221C728B}"/>
              </a:ext>
            </a:extLst>
          </p:cNvPr>
          <p:cNvSpPr txBox="1"/>
          <p:nvPr/>
        </p:nvSpPr>
        <p:spPr>
          <a:xfrm>
            <a:off x="5091893" y="3571951"/>
            <a:ext cx="2008215" cy="509114"/>
          </a:xfrm>
          <a:prstGeom prst="rect">
            <a:avLst/>
          </a:prstGeom>
          <a:noFill/>
        </p:spPr>
        <p:txBody>
          <a:bodyPr wrap="square" rtlCol="0">
            <a:spAutoFit/>
          </a:bodyPr>
          <a:lstStyle/>
          <a:p>
            <a:pPr algn="ctr" defTabSz="804672">
              <a:lnSpc>
                <a:spcPts val="3696"/>
              </a:lnSpc>
            </a:pPr>
            <a:r>
              <a:rPr lang="en-US" b="1" kern="1200" dirty="0">
                <a:solidFill>
                  <a:schemeClr val="tx1"/>
                </a:solidFill>
                <a:ea typeface="+mn-ea"/>
                <a:cs typeface="+mn-cs"/>
              </a:rPr>
              <a:t>Feature Selection</a:t>
            </a:r>
            <a:endParaRPr lang="en-US" b="1" dirty="0">
              <a:effectLst/>
            </a:endParaRPr>
          </a:p>
        </p:txBody>
      </p:sp>
      <p:sp>
        <p:nvSpPr>
          <p:cNvPr id="15" name="TextBox 14">
            <a:extLst>
              <a:ext uri="{FF2B5EF4-FFF2-40B4-BE49-F238E27FC236}">
                <a16:creationId xmlns:a16="http://schemas.microsoft.com/office/drawing/2014/main" id="{D7BC069F-6694-426F-8ECB-70476789A13A}"/>
              </a:ext>
            </a:extLst>
          </p:cNvPr>
          <p:cNvSpPr txBox="1"/>
          <p:nvPr/>
        </p:nvSpPr>
        <p:spPr>
          <a:xfrm>
            <a:off x="5346695" y="2889125"/>
            <a:ext cx="1660220" cy="646331"/>
          </a:xfrm>
          <a:prstGeom prst="rect">
            <a:avLst/>
          </a:prstGeom>
          <a:noFill/>
        </p:spPr>
        <p:txBody>
          <a:bodyPr wrap="square" rtlCol="0">
            <a:spAutoFit/>
          </a:bodyPr>
          <a:lstStyle/>
          <a:p>
            <a:pPr defTabSz="804672"/>
            <a:r>
              <a:rPr lang="en-US" b="1" kern="1200" dirty="0">
                <a:solidFill>
                  <a:schemeClr val="tx1"/>
                </a:solidFill>
                <a:ea typeface="+mn-ea"/>
                <a:cs typeface="+mn-cs"/>
              </a:rPr>
              <a:t>Preprocessing</a:t>
            </a:r>
          </a:p>
          <a:p>
            <a:endParaRPr lang="en-US" dirty="0"/>
          </a:p>
        </p:txBody>
      </p:sp>
      <p:sp>
        <p:nvSpPr>
          <p:cNvPr id="19" name="TextBox 18">
            <a:extLst>
              <a:ext uri="{FF2B5EF4-FFF2-40B4-BE49-F238E27FC236}">
                <a16:creationId xmlns:a16="http://schemas.microsoft.com/office/drawing/2014/main" id="{77AEB299-D6C5-0758-DFE6-0DE137450685}"/>
              </a:ext>
            </a:extLst>
          </p:cNvPr>
          <p:cNvSpPr txBox="1"/>
          <p:nvPr/>
        </p:nvSpPr>
        <p:spPr>
          <a:xfrm>
            <a:off x="3413547" y="4327783"/>
            <a:ext cx="5364906" cy="515910"/>
          </a:xfrm>
          <a:prstGeom prst="rect">
            <a:avLst/>
          </a:prstGeom>
          <a:noFill/>
        </p:spPr>
        <p:txBody>
          <a:bodyPr wrap="square">
            <a:spAutoFit/>
          </a:bodyPr>
          <a:lstStyle/>
          <a:p>
            <a:pPr algn="ctr" defTabSz="804672">
              <a:lnSpc>
                <a:spcPts val="3696"/>
              </a:lnSpc>
            </a:pPr>
            <a:r>
              <a:rPr lang="en-US" b="1" kern="1200" dirty="0">
                <a:solidFill>
                  <a:schemeClr val="tx1"/>
                </a:solidFill>
                <a:ea typeface="+mn-ea"/>
                <a:cs typeface="+mn-cs"/>
              </a:rPr>
              <a:t>Model Training</a:t>
            </a:r>
            <a:endParaRPr lang="en-US" b="1" dirty="0">
              <a:effectLst/>
            </a:endParaRPr>
          </a:p>
        </p:txBody>
      </p:sp>
      <p:sp>
        <p:nvSpPr>
          <p:cNvPr id="23" name="TextBox 22">
            <a:extLst>
              <a:ext uri="{FF2B5EF4-FFF2-40B4-BE49-F238E27FC236}">
                <a16:creationId xmlns:a16="http://schemas.microsoft.com/office/drawing/2014/main" id="{6D306300-6C35-11B0-2F18-1A0CE54AC079}"/>
              </a:ext>
            </a:extLst>
          </p:cNvPr>
          <p:cNvSpPr txBox="1"/>
          <p:nvPr/>
        </p:nvSpPr>
        <p:spPr>
          <a:xfrm>
            <a:off x="3410427" y="5149253"/>
            <a:ext cx="5364906" cy="515910"/>
          </a:xfrm>
          <a:prstGeom prst="rect">
            <a:avLst/>
          </a:prstGeom>
          <a:noFill/>
        </p:spPr>
        <p:txBody>
          <a:bodyPr wrap="square">
            <a:spAutoFit/>
          </a:bodyPr>
          <a:lstStyle/>
          <a:p>
            <a:pPr algn="ctr" defTabSz="804672">
              <a:lnSpc>
                <a:spcPts val="3696"/>
              </a:lnSpc>
            </a:pPr>
            <a:r>
              <a:rPr lang="en-US" b="1" kern="1200" dirty="0">
                <a:solidFill>
                  <a:schemeClr val="tx1"/>
                </a:solidFill>
                <a:ea typeface="+mn-ea"/>
                <a:cs typeface="+mn-cs"/>
              </a:rPr>
              <a:t>Model Evaluation</a:t>
            </a:r>
            <a:endParaRPr lang="en-US" b="1" dirty="0">
              <a:effectLst/>
            </a:endParaRPr>
          </a:p>
        </p:txBody>
      </p:sp>
      <p:sp>
        <p:nvSpPr>
          <p:cNvPr id="25" name="TextBox 24">
            <a:extLst>
              <a:ext uri="{FF2B5EF4-FFF2-40B4-BE49-F238E27FC236}">
                <a16:creationId xmlns:a16="http://schemas.microsoft.com/office/drawing/2014/main" id="{FA95AC7B-15E2-45E8-CF48-3367D289E9D9}"/>
              </a:ext>
            </a:extLst>
          </p:cNvPr>
          <p:cNvSpPr txBox="1"/>
          <p:nvPr/>
        </p:nvSpPr>
        <p:spPr>
          <a:xfrm>
            <a:off x="3388173" y="5919543"/>
            <a:ext cx="5364906" cy="515910"/>
          </a:xfrm>
          <a:prstGeom prst="rect">
            <a:avLst/>
          </a:prstGeom>
          <a:noFill/>
        </p:spPr>
        <p:txBody>
          <a:bodyPr wrap="square">
            <a:spAutoFit/>
          </a:bodyPr>
          <a:lstStyle/>
          <a:p>
            <a:pPr algn="ctr" defTabSz="804672">
              <a:lnSpc>
                <a:spcPts val="3696"/>
              </a:lnSpc>
            </a:pPr>
            <a:r>
              <a:rPr lang="en-US" b="1" kern="1200" dirty="0">
                <a:solidFill>
                  <a:schemeClr val="tx1"/>
                </a:solidFill>
                <a:ea typeface="+mn-ea"/>
                <a:cs typeface="+mn-cs"/>
              </a:rPr>
              <a:t>Intrusion Detection</a:t>
            </a:r>
            <a:endParaRPr lang="en-US" b="1" dirty="0">
              <a:effectLst/>
            </a:endParaRPr>
          </a:p>
        </p:txBody>
      </p:sp>
      <p:sp>
        <p:nvSpPr>
          <p:cNvPr id="38" name="Arrow: Down 37">
            <a:extLst>
              <a:ext uri="{FF2B5EF4-FFF2-40B4-BE49-F238E27FC236}">
                <a16:creationId xmlns:a16="http://schemas.microsoft.com/office/drawing/2014/main" id="{97C769D7-5324-0E4B-3E39-98EC6B785B6A}"/>
              </a:ext>
            </a:extLst>
          </p:cNvPr>
          <p:cNvSpPr/>
          <p:nvPr/>
        </p:nvSpPr>
        <p:spPr>
          <a:xfrm>
            <a:off x="6005377" y="2476243"/>
            <a:ext cx="183756" cy="318179"/>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4D7EE04F-6658-424F-D3C6-45039FAD6DC7}"/>
              </a:ext>
            </a:extLst>
          </p:cNvPr>
          <p:cNvSpPr/>
          <p:nvPr/>
        </p:nvSpPr>
        <p:spPr>
          <a:xfrm>
            <a:off x="6002597" y="3341026"/>
            <a:ext cx="183756" cy="318179"/>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C1684597-4799-1994-D833-00F0F8978411}"/>
              </a:ext>
            </a:extLst>
          </p:cNvPr>
          <p:cNvSpPr/>
          <p:nvPr/>
        </p:nvSpPr>
        <p:spPr>
          <a:xfrm>
            <a:off x="5996675" y="4134870"/>
            <a:ext cx="189678" cy="29335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6C420D58-1D43-60D9-5C44-866DA01FF807}"/>
              </a:ext>
            </a:extLst>
          </p:cNvPr>
          <p:cNvSpPr/>
          <p:nvPr/>
        </p:nvSpPr>
        <p:spPr>
          <a:xfrm>
            <a:off x="5996675" y="4944700"/>
            <a:ext cx="189678" cy="28557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0AB92302-D623-A7D8-BE00-FCB56B1DC390}"/>
              </a:ext>
            </a:extLst>
          </p:cNvPr>
          <p:cNvSpPr/>
          <p:nvPr/>
        </p:nvSpPr>
        <p:spPr>
          <a:xfrm>
            <a:off x="6005377" y="5742346"/>
            <a:ext cx="180976" cy="26447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967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741fef4-0f8d-4689-8e37-5e3a4999bc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37ABC58F9FA94D927BA9C632228A04" ma:contentTypeVersion="9" ma:contentTypeDescription="Create a new document." ma:contentTypeScope="" ma:versionID="20389d434df87f2cf462ade50e83ca21">
  <xsd:schema xmlns:xsd="http://www.w3.org/2001/XMLSchema" xmlns:xs="http://www.w3.org/2001/XMLSchema" xmlns:p="http://schemas.microsoft.com/office/2006/metadata/properties" xmlns:ns3="6741fef4-0f8d-4689-8e37-5e3a4999bc9e" xmlns:ns4="09aff431-606d-4939-a595-40583f17b317" targetNamespace="http://schemas.microsoft.com/office/2006/metadata/properties" ma:root="true" ma:fieldsID="fb577221da369311a51c06cdde39ca27" ns3:_="" ns4:_="">
    <xsd:import namespace="6741fef4-0f8d-4689-8e37-5e3a4999bc9e"/>
    <xsd:import namespace="09aff431-606d-4939-a595-40583f17b31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41fef4-0f8d-4689-8e37-5e3a4999bc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aff431-606d-4939-a595-40583f17b3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8A59E7-4818-45BB-A797-F94D214FB3F1}">
  <ds:schemaRefs>
    <ds:schemaRef ds:uri="http://schemas.microsoft.com/sharepoint/v3/contenttype/forms"/>
  </ds:schemaRefs>
</ds:datastoreItem>
</file>

<file path=customXml/itemProps2.xml><?xml version="1.0" encoding="utf-8"?>
<ds:datastoreItem xmlns:ds="http://schemas.openxmlformats.org/officeDocument/2006/customXml" ds:itemID="{C45CDD0C-53BF-4D05-81A9-D76858F11C26}">
  <ds:schemaRefs>
    <ds:schemaRef ds:uri="http://purl.org/dc/terms/"/>
    <ds:schemaRef ds:uri="http://schemas.openxmlformats.org/package/2006/metadata/core-properties"/>
    <ds:schemaRef ds:uri="http://purl.org/dc/dcmitype/"/>
    <ds:schemaRef ds:uri="09aff431-606d-4939-a595-40583f17b317"/>
    <ds:schemaRef ds:uri="http://schemas.microsoft.com/office/2006/documentManagement/types"/>
    <ds:schemaRef ds:uri="http://purl.org/dc/elements/1.1/"/>
    <ds:schemaRef ds:uri="http://schemas.microsoft.com/office/infopath/2007/PartnerControls"/>
    <ds:schemaRef ds:uri="6741fef4-0f8d-4689-8e37-5e3a4999bc9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EFCED3D-7B8F-4CBC-BAD3-5EB3043D1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41fef4-0f8d-4689-8e37-5e3a4999bc9e"/>
    <ds:schemaRef ds:uri="09aff431-606d-4939-a595-40583f17b3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201</TotalTime>
  <Words>1741</Words>
  <Application>Microsoft Office PowerPoint</Application>
  <PresentationFormat>Widescreen</PresentationFormat>
  <Paragraphs>84</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Copperplate Gothic Bold</vt:lpstr>
      <vt:lpstr>Times New Roman</vt:lpstr>
      <vt:lpstr>Office Theme</vt:lpstr>
      <vt:lpstr>Enhanced Network Security with Machine Learning Based Intrusion Detection</vt:lpstr>
      <vt:lpstr>PowerPoint Presentation</vt:lpstr>
      <vt:lpstr>Table of Contents</vt:lpstr>
      <vt:lpstr>Abstract</vt:lpstr>
      <vt:lpstr>Literature Survey</vt:lpstr>
      <vt:lpstr>Introduction</vt:lpstr>
      <vt:lpstr>LIBRARIES  AND  DATASETS USED</vt:lpstr>
      <vt:lpstr>MACHINE LEARNING MODELS USED</vt:lpstr>
      <vt:lpstr>METHODOLOGY</vt:lpstr>
      <vt:lpstr>Datasets for Network Intrusion Detection</vt:lpstr>
      <vt:lpstr>Anomaly Detection</vt:lpstr>
      <vt:lpstr>Model Training and Evaluation</vt:lpstr>
      <vt:lpstr>Hyperparameter Tuning</vt:lpstr>
      <vt:lpstr>Model Validation</vt:lpstr>
      <vt:lpstr>Model Testing</vt:lpstr>
      <vt:lpstr>PROJECT DEMONSTRATION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Network Security with Machine Learning Based Intrusion Detection</dc:title>
  <dc:creator>Polasi, Yasaswi</dc:creator>
  <cp:lastModifiedBy>Polasi, Yasaswi</cp:lastModifiedBy>
  <cp:revision>7</cp:revision>
  <dcterms:created xsi:type="dcterms:W3CDTF">2024-04-26T01:57:40Z</dcterms:created>
  <dcterms:modified xsi:type="dcterms:W3CDTF">2024-04-27T01:34:15Z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0x0101004037ABC58F9FA94D927BA9C632228A04</vt:lpwstr>
  </property>
</Properties>
</file>